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59" r:id="rId9"/>
    <p:sldId id="260" r:id="rId10"/>
    <p:sldId id="261" r:id="rId11"/>
    <p:sldId id="270" r:id="rId12"/>
    <p:sldId id="263" r:id="rId13"/>
    <p:sldId id="264" r:id="rId14"/>
    <p:sldId id="262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502679528403"/>
          <c:y val="0.12527117100053214"/>
          <c:w val="0.7976705403785942"/>
          <c:h val="0.8524932579303875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generační zastoupení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B4-44A5-BC84-0DD4E4D2705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B4-44A5-BC84-0DD4E4D2705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B4-44A5-BC84-0DD4E4D2705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B4-44A5-BC84-0DD4E4D27057}"/>
              </c:ext>
            </c:extLst>
          </c:dPt>
          <c:dLbls>
            <c:dLbl>
              <c:idx val="0"/>
              <c:layout>
                <c:manualLayout>
                  <c:x val="-2.9462452973763542E-2"/>
                  <c:y val="0.1483673082531350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04267812355108"/>
                      <c:h val="5.82315543890347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B4-44A5-BC84-0DD4E4D27057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3B4-44A5-BC84-0DD4E4D27057}"/>
                </c:ext>
              </c:extLst>
            </c:dLbl>
            <c:dLbl>
              <c:idx val="2"/>
              <c:layout>
                <c:manualLayout>
                  <c:x val="0.10010065296232698"/>
                  <c:y val="0.1056299212598425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384141713839924E-2"/>
                      <c:h val="5.82315543890347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B4-44A5-BC84-0DD4E4D27057}"/>
                </c:ext>
              </c:extLst>
            </c:dLbl>
            <c:dLbl>
              <c:idx val="3"/>
              <c:layout>
                <c:manualLayout>
                  <c:x val="1.6697545770234985E-2"/>
                  <c:y val="0.11712547389909594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588481919124143E-2"/>
                      <c:h val="6.56389617964421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3B4-44A5-BC84-0DD4E4D2705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60 let a více</c:v>
                </c:pt>
                <c:pt idx="1">
                  <c:v>44 - 59 let</c:v>
                </c:pt>
                <c:pt idx="2">
                  <c:v>29 - 43 let</c:v>
                </c:pt>
                <c:pt idx="3">
                  <c:v>28 let a mladší                     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0.13400000000000001</c:v>
                </c:pt>
                <c:pt idx="1">
                  <c:v>0.63300000000000001</c:v>
                </c:pt>
                <c:pt idx="2">
                  <c:v>0.21099999999999999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B4-44A5-BC84-0DD4E4D2705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9597303168941"/>
          <c:y val="0.86014464858559347"/>
          <c:w val="0.26304026968310595"/>
          <c:h val="0.1223032954214056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01F0D-A400-4387-9896-70C52B16EB98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30CFF9A-B087-426D-A158-152EFC8F25F4}">
      <dgm:prSet phldrT="[Text]"/>
      <dgm:spPr/>
      <dgm:t>
        <a:bodyPr/>
        <a:lstStyle/>
        <a:p>
          <a:r>
            <a:rPr lang="cs-CZ"/>
            <a:t>primář</a:t>
          </a:r>
        </a:p>
      </dgm:t>
    </dgm:pt>
    <dgm:pt modelId="{84FCE97F-38FC-4902-9D61-47C6ED6018C0}" type="parTrans" cxnId="{B79C27F9-CDD7-4849-8F5E-36F756A5E464}">
      <dgm:prSet/>
      <dgm:spPr/>
      <dgm:t>
        <a:bodyPr/>
        <a:lstStyle/>
        <a:p>
          <a:endParaRPr lang="cs-CZ"/>
        </a:p>
      </dgm:t>
    </dgm:pt>
    <dgm:pt modelId="{A550CA58-4DED-4388-AD3F-5BBA032D643D}" type="sibTrans" cxnId="{B79C27F9-CDD7-4849-8F5E-36F756A5E464}">
      <dgm:prSet/>
      <dgm:spPr/>
      <dgm:t>
        <a:bodyPr/>
        <a:lstStyle/>
        <a:p>
          <a:endParaRPr lang="cs-CZ"/>
        </a:p>
      </dgm:t>
    </dgm:pt>
    <dgm:pt modelId="{316A5613-1E6C-40B9-8232-B36220A3140F}">
      <dgm:prSet phldrT="[Text]"/>
      <dgm:spPr/>
      <dgm:t>
        <a:bodyPr/>
        <a:lstStyle/>
        <a:p>
          <a:r>
            <a:rPr lang="cs-CZ"/>
            <a:t>THP</a:t>
          </a:r>
        </a:p>
      </dgm:t>
    </dgm:pt>
    <dgm:pt modelId="{8F985E7E-A572-448D-928C-68A1EEC91F47}" type="parTrans" cxnId="{63954801-57CC-4F7C-B2BA-2A0C3009B122}">
      <dgm:prSet/>
      <dgm:spPr/>
      <dgm:t>
        <a:bodyPr/>
        <a:lstStyle/>
        <a:p>
          <a:endParaRPr lang="cs-CZ"/>
        </a:p>
      </dgm:t>
    </dgm:pt>
    <dgm:pt modelId="{DF5DBE4B-BAD8-4060-95CE-7D6A530EAD57}" type="sibTrans" cxnId="{63954801-57CC-4F7C-B2BA-2A0C3009B122}">
      <dgm:prSet/>
      <dgm:spPr/>
      <dgm:t>
        <a:bodyPr/>
        <a:lstStyle/>
        <a:p>
          <a:endParaRPr lang="cs-CZ"/>
        </a:p>
      </dgm:t>
    </dgm:pt>
    <dgm:pt modelId="{65FC7A57-0EAA-4CD4-8613-EF0D2032B117}">
      <dgm:prSet/>
      <dgm:spPr/>
      <dgm:t>
        <a:bodyPr/>
        <a:lstStyle/>
        <a:p>
          <a:r>
            <a:rPr lang="cs-CZ"/>
            <a:t>vrchní sestra</a:t>
          </a:r>
        </a:p>
      </dgm:t>
    </dgm:pt>
    <dgm:pt modelId="{66B4507B-23A5-46BD-97CE-3D991DB8C8EF}" type="parTrans" cxnId="{CDD4B9EC-B7D6-4BD5-A057-D8EA9658916B}">
      <dgm:prSet/>
      <dgm:spPr/>
      <dgm:t>
        <a:bodyPr/>
        <a:lstStyle/>
        <a:p>
          <a:endParaRPr lang="cs-CZ"/>
        </a:p>
      </dgm:t>
    </dgm:pt>
    <dgm:pt modelId="{6A77686E-B022-47AD-8732-FBD5D4918537}" type="sibTrans" cxnId="{CDD4B9EC-B7D6-4BD5-A057-D8EA9658916B}">
      <dgm:prSet/>
      <dgm:spPr/>
      <dgm:t>
        <a:bodyPr/>
        <a:lstStyle/>
        <a:p>
          <a:endParaRPr lang="cs-CZ"/>
        </a:p>
      </dgm:t>
    </dgm:pt>
    <dgm:pt modelId="{9502E50E-D356-4145-98B1-2EB0DCB48EBD}">
      <dgm:prSet/>
      <dgm:spPr/>
      <dgm:t>
        <a:bodyPr/>
        <a:lstStyle/>
        <a:p>
          <a:r>
            <a:rPr lang="cs-CZ"/>
            <a:t>staniční sestra</a:t>
          </a:r>
        </a:p>
      </dgm:t>
    </dgm:pt>
    <dgm:pt modelId="{24A1AAD0-6D49-4319-B6FA-3C44766FC2B1}" type="parTrans" cxnId="{2897423B-A35F-4A59-8245-A55ECDB8485A}">
      <dgm:prSet/>
      <dgm:spPr/>
      <dgm:t>
        <a:bodyPr/>
        <a:lstStyle/>
        <a:p>
          <a:endParaRPr lang="cs-CZ"/>
        </a:p>
      </dgm:t>
    </dgm:pt>
    <dgm:pt modelId="{43CD58FE-6FE7-4FF0-BAFE-7669F8FFDB97}" type="sibTrans" cxnId="{2897423B-A35F-4A59-8245-A55ECDB8485A}">
      <dgm:prSet/>
      <dgm:spPr/>
      <dgm:t>
        <a:bodyPr/>
        <a:lstStyle/>
        <a:p>
          <a:endParaRPr lang="cs-CZ"/>
        </a:p>
      </dgm:t>
    </dgm:pt>
    <dgm:pt modelId="{42197050-0E92-49E7-A079-42B5EBDA9AA0}">
      <dgm:prSet/>
      <dgm:spPr/>
      <dgm:t>
        <a:bodyPr/>
        <a:lstStyle/>
        <a:p>
          <a:r>
            <a:rPr lang="cs-CZ"/>
            <a:t>sestry</a:t>
          </a:r>
        </a:p>
      </dgm:t>
    </dgm:pt>
    <dgm:pt modelId="{D158525C-F5D6-4716-A04A-CE1598E50019}" type="parTrans" cxnId="{E40E84A0-FFBB-4DFE-A02E-AC87FDD8B0BF}">
      <dgm:prSet/>
      <dgm:spPr/>
      <dgm:t>
        <a:bodyPr/>
        <a:lstStyle/>
        <a:p>
          <a:endParaRPr lang="cs-CZ"/>
        </a:p>
      </dgm:t>
    </dgm:pt>
    <dgm:pt modelId="{7B6FA1AC-4144-45E1-94CE-CC28A4576D2E}" type="sibTrans" cxnId="{E40E84A0-FFBB-4DFE-A02E-AC87FDD8B0BF}">
      <dgm:prSet/>
      <dgm:spPr/>
      <dgm:t>
        <a:bodyPr/>
        <a:lstStyle/>
        <a:p>
          <a:endParaRPr lang="cs-CZ"/>
        </a:p>
      </dgm:t>
    </dgm:pt>
    <dgm:pt modelId="{276EB4EC-44EC-44DC-B389-50AA9B375E90}">
      <dgm:prSet/>
      <dgm:spPr/>
      <dgm:t>
        <a:bodyPr/>
        <a:lstStyle/>
        <a:p>
          <a:r>
            <a:rPr lang="cs-CZ"/>
            <a:t>sanitáři</a:t>
          </a:r>
        </a:p>
      </dgm:t>
    </dgm:pt>
    <dgm:pt modelId="{B83DDAB3-371F-433C-924A-E7D61754BC4E}" type="parTrans" cxnId="{E5CB4C8A-5E04-41EC-9FD1-8AF2C701DBC0}">
      <dgm:prSet/>
      <dgm:spPr/>
      <dgm:t>
        <a:bodyPr/>
        <a:lstStyle/>
        <a:p>
          <a:endParaRPr lang="cs-CZ"/>
        </a:p>
      </dgm:t>
    </dgm:pt>
    <dgm:pt modelId="{B98F1AB0-6884-4C38-86C1-83C5743F0D22}" type="sibTrans" cxnId="{E5CB4C8A-5E04-41EC-9FD1-8AF2C701DBC0}">
      <dgm:prSet/>
      <dgm:spPr/>
      <dgm:t>
        <a:bodyPr/>
        <a:lstStyle/>
        <a:p>
          <a:endParaRPr lang="cs-CZ"/>
        </a:p>
      </dgm:t>
    </dgm:pt>
    <dgm:pt modelId="{726AE216-4289-459E-93C4-D5BFFF47D7F9}" type="pres">
      <dgm:prSet presAssocID="{F6801F0D-A400-4387-9896-70C52B16EB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9242B5-8073-483D-A406-4DC35D524B0F}" type="pres">
      <dgm:prSet presAssocID="{130CFF9A-B087-426D-A158-152EFC8F25F4}" presName="hierRoot1" presStyleCnt="0"/>
      <dgm:spPr/>
    </dgm:pt>
    <dgm:pt modelId="{6E9CB236-10DF-424B-B92E-6201BD33A516}" type="pres">
      <dgm:prSet presAssocID="{130CFF9A-B087-426D-A158-152EFC8F25F4}" presName="composite" presStyleCnt="0"/>
      <dgm:spPr/>
    </dgm:pt>
    <dgm:pt modelId="{3C74D8D4-34A7-4BBC-BCBB-34FA704CC0C7}" type="pres">
      <dgm:prSet presAssocID="{130CFF9A-B087-426D-A158-152EFC8F25F4}" presName="background" presStyleLbl="node0" presStyleIdx="0" presStyleCnt="2"/>
      <dgm:spPr/>
    </dgm:pt>
    <dgm:pt modelId="{8890A3C6-7243-423A-9432-A2643B07B129}" type="pres">
      <dgm:prSet presAssocID="{130CFF9A-B087-426D-A158-152EFC8F25F4}" presName="text" presStyleLbl="fgAcc0" presStyleIdx="0" presStyleCnt="2">
        <dgm:presLayoutVars>
          <dgm:chPref val="3"/>
        </dgm:presLayoutVars>
      </dgm:prSet>
      <dgm:spPr/>
    </dgm:pt>
    <dgm:pt modelId="{62E8397E-8960-47C8-B3DA-5C8029177C9E}" type="pres">
      <dgm:prSet presAssocID="{130CFF9A-B087-426D-A158-152EFC8F25F4}" presName="hierChild2" presStyleCnt="0"/>
      <dgm:spPr/>
    </dgm:pt>
    <dgm:pt modelId="{73E86261-3C3E-461B-AFB6-317341AFD00A}" type="pres">
      <dgm:prSet presAssocID="{8F985E7E-A572-448D-928C-68A1EEC91F47}" presName="Name10" presStyleLbl="parChTrans1D2" presStyleIdx="0" presStyleCnt="2"/>
      <dgm:spPr/>
    </dgm:pt>
    <dgm:pt modelId="{339A6544-A1A6-4AD2-90CB-FFDC190734B6}" type="pres">
      <dgm:prSet presAssocID="{316A5613-1E6C-40B9-8232-B36220A3140F}" presName="hierRoot2" presStyleCnt="0"/>
      <dgm:spPr/>
    </dgm:pt>
    <dgm:pt modelId="{1707935C-C163-49FD-A0CA-160953C1D56E}" type="pres">
      <dgm:prSet presAssocID="{316A5613-1E6C-40B9-8232-B36220A3140F}" presName="composite2" presStyleCnt="0"/>
      <dgm:spPr/>
    </dgm:pt>
    <dgm:pt modelId="{B424F68A-C484-435C-A585-AA350AB70F33}" type="pres">
      <dgm:prSet presAssocID="{316A5613-1E6C-40B9-8232-B36220A3140F}" presName="background2" presStyleLbl="node2" presStyleIdx="0" presStyleCnt="2"/>
      <dgm:spPr/>
    </dgm:pt>
    <dgm:pt modelId="{B782BFEB-F76D-4338-BF87-B1D01EC9B092}" type="pres">
      <dgm:prSet presAssocID="{316A5613-1E6C-40B9-8232-B36220A3140F}" presName="text2" presStyleLbl="fgAcc2" presStyleIdx="0" presStyleCnt="2">
        <dgm:presLayoutVars>
          <dgm:chPref val="3"/>
        </dgm:presLayoutVars>
      </dgm:prSet>
      <dgm:spPr/>
    </dgm:pt>
    <dgm:pt modelId="{611A0460-2B52-49E2-B26C-BD5FE41E15BE}" type="pres">
      <dgm:prSet presAssocID="{316A5613-1E6C-40B9-8232-B36220A3140F}" presName="hierChild3" presStyleCnt="0"/>
      <dgm:spPr/>
    </dgm:pt>
    <dgm:pt modelId="{50C745F9-3277-4F1B-AF70-1914E96B686D}" type="pres">
      <dgm:prSet presAssocID="{65FC7A57-0EAA-4CD4-8613-EF0D2032B117}" presName="hierRoot1" presStyleCnt="0"/>
      <dgm:spPr/>
    </dgm:pt>
    <dgm:pt modelId="{42A98C22-50EF-47EE-9FBE-9D2C94034FC3}" type="pres">
      <dgm:prSet presAssocID="{65FC7A57-0EAA-4CD4-8613-EF0D2032B117}" presName="composite" presStyleCnt="0"/>
      <dgm:spPr/>
    </dgm:pt>
    <dgm:pt modelId="{3563CA9B-D484-4E76-A5DF-E1428503311F}" type="pres">
      <dgm:prSet presAssocID="{65FC7A57-0EAA-4CD4-8613-EF0D2032B117}" presName="background" presStyleLbl="node0" presStyleIdx="1" presStyleCnt="2"/>
      <dgm:spPr/>
    </dgm:pt>
    <dgm:pt modelId="{0C9B9BC2-B0AC-4404-B503-76001A2D9A64}" type="pres">
      <dgm:prSet presAssocID="{65FC7A57-0EAA-4CD4-8613-EF0D2032B117}" presName="text" presStyleLbl="fgAcc0" presStyleIdx="1" presStyleCnt="2">
        <dgm:presLayoutVars>
          <dgm:chPref val="3"/>
        </dgm:presLayoutVars>
      </dgm:prSet>
      <dgm:spPr/>
    </dgm:pt>
    <dgm:pt modelId="{4D2D3757-53C2-4104-B741-5186A7E5FAA9}" type="pres">
      <dgm:prSet presAssocID="{65FC7A57-0EAA-4CD4-8613-EF0D2032B117}" presName="hierChild2" presStyleCnt="0"/>
      <dgm:spPr/>
    </dgm:pt>
    <dgm:pt modelId="{89BACE21-E07E-4E6B-9FD4-4DF6CD1241C6}" type="pres">
      <dgm:prSet presAssocID="{24A1AAD0-6D49-4319-B6FA-3C44766FC2B1}" presName="Name10" presStyleLbl="parChTrans1D2" presStyleIdx="1" presStyleCnt="2"/>
      <dgm:spPr/>
    </dgm:pt>
    <dgm:pt modelId="{2EB42A50-3A39-4610-88FB-92B2B39D58B4}" type="pres">
      <dgm:prSet presAssocID="{9502E50E-D356-4145-98B1-2EB0DCB48EBD}" presName="hierRoot2" presStyleCnt="0"/>
      <dgm:spPr/>
    </dgm:pt>
    <dgm:pt modelId="{CEC49E9A-38ED-4DFF-B06F-C83A70945FA9}" type="pres">
      <dgm:prSet presAssocID="{9502E50E-D356-4145-98B1-2EB0DCB48EBD}" presName="composite2" presStyleCnt="0"/>
      <dgm:spPr/>
    </dgm:pt>
    <dgm:pt modelId="{43E1D625-AA34-4F19-8ADD-242A1F48EDBD}" type="pres">
      <dgm:prSet presAssocID="{9502E50E-D356-4145-98B1-2EB0DCB48EBD}" presName="background2" presStyleLbl="node2" presStyleIdx="1" presStyleCnt="2"/>
      <dgm:spPr/>
    </dgm:pt>
    <dgm:pt modelId="{52AD7E17-968A-4798-93B1-A53E44B2479F}" type="pres">
      <dgm:prSet presAssocID="{9502E50E-D356-4145-98B1-2EB0DCB48EBD}" presName="text2" presStyleLbl="fgAcc2" presStyleIdx="1" presStyleCnt="2">
        <dgm:presLayoutVars>
          <dgm:chPref val="3"/>
        </dgm:presLayoutVars>
      </dgm:prSet>
      <dgm:spPr/>
    </dgm:pt>
    <dgm:pt modelId="{32807991-4DE7-4DF2-B6D3-20E71A09C5F8}" type="pres">
      <dgm:prSet presAssocID="{9502E50E-D356-4145-98B1-2EB0DCB48EBD}" presName="hierChild3" presStyleCnt="0"/>
      <dgm:spPr/>
    </dgm:pt>
    <dgm:pt modelId="{B30329E8-3DC0-45D8-A097-82F721DDB699}" type="pres">
      <dgm:prSet presAssocID="{D158525C-F5D6-4716-A04A-CE1598E50019}" presName="Name17" presStyleLbl="parChTrans1D3" presStyleIdx="0" presStyleCnt="2"/>
      <dgm:spPr/>
    </dgm:pt>
    <dgm:pt modelId="{D9A36886-04AC-4CE2-BAA9-DF392A148F32}" type="pres">
      <dgm:prSet presAssocID="{42197050-0E92-49E7-A079-42B5EBDA9AA0}" presName="hierRoot3" presStyleCnt="0"/>
      <dgm:spPr/>
    </dgm:pt>
    <dgm:pt modelId="{CF85C379-1EF4-4AE5-85D2-A9C12EEEE392}" type="pres">
      <dgm:prSet presAssocID="{42197050-0E92-49E7-A079-42B5EBDA9AA0}" presName="composite3" presStyleCnt="0"/>
      <dgm:spPr/>
    </dgm:pt>
    <dgm:pt modelId="{003B98AF-BACC-4D50-87AE-B3D3548D82A6}" type="pres">
      <dgm:prSet presAssocID="{42197050-0E92-49E7-A079-42B5EBDA9AA0}" presName="background3" presStyleLbl="node3" presStyleIdx="0" presStyleCnt="2"/>
      <dgm:spPr/>
    </dgm:pt>
    <dgm:pt modelId="{71E312B1-44FC-4994-BFE5-6F4797281B25}" type="pres">
      <dgm:prSet presAssocID="{42197050-0E92-49E7-A079-42B5EBDA9AA0}" presName="text3" presStyleLbl="fgAcc3" presStyleIdx="0" presStyleCnt="2">
        <dgm:presLayoutVars>
          <dgm:chPref val="3"/>
        </dgm:presLayoutVars>
      </dgm:prSet>
      <dgm:spPr/>
    </dgm:pt>
    <dgm:pt modelId="{517105FC-9F8D-4D0D-A1A6-A4D839DA91B6}" type="pres">
      <dgm:prSet presAssocID="{42197050-0E92-49E7-A079-42B5EBDA9AA0}" presName="hierChild4" presStyleCnt="0"/>
      <dgm:spPr/>
    </dgm:pt>
    <dgm:pt modelId="{9DF94896-7E46-4019-A6FA-F2B9861F47E0}" type="pres">
      <dgm:prSet presAssocID="{B83DDAB3-371F-433C-924A-E7D61754BC4E}" presName="Name17" presStyleLbl="parChTrans1D3" presStyleIdx="1" presStyleCnt="2"/>
      <dgm:spPr/>
    </dgm:pt>
    <dgm:pt modelId="{9A0F259E-4438-44D0-8E0A-136843032CF4}" type="pres">
      <dgm:prSet presAssocID="{276EB4EC-44EC-44DC-B389-50AA9B375E90}" presName="hierRoot3" presStyleCnt="0"/>
      <dgm:spPr/>
    </dgm:pt>
    <dgm:pt modelId="{084E22A9-32EF-4273-975B-1B5A525B0418}" type="pres">
      <dgm:prSet presAssocID="{276EB4EC-44EC-44DC-B389-50AA9B375E90}" presName="composite3" presStyleCnt="0"/>
      <dgm:spPr/>
    </dgm:pt>
    <dgm:pt modelId="{1B5FD44D-4F4A-45DE-A89A-51A393EF305E}" type="pres">
      <dgm:prSet presAssocID="{276EB4EC-44EC-44DC-B389-50AA9B375E90}" presName="background3" presStyleLbl="node3" presStyleIdx="1" presStyleCnt="2"/>
      <dgm:spPr/>
    </dgm:pt>
    <dgm:pt modelId="{DDAB064D-86CC-4F41-B8B5-9E13919D0926}" type="pres">
      <dgm:prSet presAssocID="{276EB4EC-44EC-44DC-B389-50AA9B375E90}" presName="text3" presStyleLbl="fgAcc3" presStyleIdx="1" presStyleCnt="2">
        <dgm:presLayoutVars>
          <dgm:chPref val="3"/>
        </dgm:presLayoutVars>
      </dgm:prSet>
      <dgm:spPr/>
    </dgm:pt>
    <dgm:pt modelId="{9EE0E1E1-7E6D-4F41-8C3D-35B01EFB2B73}" type="pres">
      <dgm:prSet presAssocID="{276EB4EC-44EC-44DC-B389-50AA9B375E90}" presName="hierChild4" presStyleCnt="0"/>
      <dgm:spPr/>
    </dgm:pt>
  </dgm:ptLst>
  <dgm:cxnLst>
    <dgm:cxn modelId="{63954801-57CC-4F7C-B2BA-2A0C3009B122}" srcId="{130CFF9A-B087-426D-A158-152EFC8F25F4}" destId="{316A5613-1E6C-40B9-8232-B36220A3140F}" srcOrd="0" destOrd="0" parTransId="{8F985E7E-A572-448D-928C-68A1EEC91F47}" sibTransId="{DF5DBE4B-BAD8-4060-95CE-7D6A530EAD57}"/>
    <dgm:cxn modelId="{201AA70D-E302-4FA0-A7A5-BB7C44CDA56C}" type="presOf" srcId="{9502E50E-D356-4145-98B1-2EB0DCB48EBD}" destId="{52AD7E17-968A-4798-93B1-A53E44B2479F}" srcOrd="0" destOrd="0" presId="urn:microsoft.com/office/officeart/2005/8/layout/hierarchy1"/>
    <dgm:cxn modelId="{2897423B-A35F-4A59-8245-A55ECDB8485A}" srcId="{65FC7A57-0EAA-4CD4-8613-EF0D2032B117}" destId="{9502E50E-D356-4145-98B1-2EB0DCB48EBD}" srcOrd="0" destOrd="0" parTransId="{24A1AAD0-6D49-4319-B6FA-3C44766FC2B1}" sibTransId="{43CD58FE-6FE7-4FF0-BAFE-7669F8FFDB97}"/>
    <dgm:cxn modelId="{3E7E6143-1B2C-4261-B7CD-AD55D1021F8D}" type="presOf" srcId="{42197050-0E92-49E7-A079-42B5EBDA9AA0}" destId="{71E312B1-44FC-4994-BFE5-6F4797281B25}" srcOrd="0" destOrd="0" presId="urn:microsoft.com/office/officeart/2005/8/layout/hierarchy1"/>
    <dgm:cxn modelId="{35CD2F48-CBEF-442E-A692-98D85074F326}" type="presOf" srcId="{276EB4EC-44EC-44DC-B389-50AA9B375E90}" destId="{DDAB064D-86CC-4F41-B8B5-9E13919D0926}" srcOrd="0" destOrd="0" presId="urn:microsoft.com/office/officeart/2005/8/layout/hierarchy1"/>
    <dgm:cxn modelId="{895A7169-4AFC-403B-9A36-65B81C9039A4}" type="presOf" srcId="{24A1AAD0-6D49-4319-B6FA-3C44766FC2B1}" destId="{89BACE21-E07E-4E6B-9FD4-4DF6CD1241C6}" srcOrd="0" destOrd="0" presId="urn:microsoft.com/office/officeart/2005/8/layout/hierarchy1"/>
    <dgm:cxn modelId="{E5CB4C8A-5E04-41EC-9FD1-8AF2C701DBC0}" srcId="{9502E50E-D356-4145-98B1-2EB0DCB48EBD}" destId="{276EB4EC-44EC-44DC-B389-50AA9B375E90}" srcOrd="1" destOrd="0" parTransId="{B83DDAB3-371F-433C-924A-E7D61754BC4E}" sibTransId="{B98F1AB0-6884-4C38-86C1-83C5743F0D22}"/>
    <dgm:cxn modelId="{B7381A8C-1A77-48EB-8512-EE4D0E03BA48}" type="presOf" srcId="{130CFF9A-B087-426D-A158-152EFC8F25F4}" destId="{8890A3C6-7243-423A-9432-A2643B07B129}" srcOrd="0" destOrd="0" presId="urn:microsoft.com/office/officeart/2005/8/layout/hierarchy1"/>
    <dgm:cxn modelId="{449BAB95-E9EE-47B6-A7E1-F2827744D8C6}" type="presOf" srcId="{F6801F0D-A400-4387-9896-70C52B16EB98}" destId="{726AE216-4289-459E-93C4-D5BFFF47D7F9}" srcOrd="0" destOrd="0" presId="urn:microsoft.com/office/officeart/2005/8/layout/hierarchy1"/>
    <dgm:cxn modelId="{6E82B396-79D0-4327-A546-B50D12BC4A43}" type="presOf" srcId="{B83DDAB3-371F-433C-924A-E7D61754BC4E}" destId="{9DF94896-7E46-4019-A6FA-F2B9861F47E0}" srcOrd="0" destOrd="0" presId="urn:microsoft.com/office/officeart/2005/8/layout/hierarchy1"/>
    <dgm:cxn modelId="{E40E84A0-FFBB-4DFE-A02E-AC87FDD8B0BF}" srcId="{9502E50E-D356-4145-98B1-2EB0DCB48EBD}" destId="{42197050-0E92-49E7-A079-42B5EBDA9AA0}" srcOrd="0" destOrd="0" parTransId="{D158525C-F5D6-4716-A04A-CE1598E50019}" sibTransId="{7B6FA1AC-4144-45E1-94CE-CC28A4576D2E}"/>
    <dgm:cxn modelId="{EEEDDAAA-6684-4A49-8FAB-90B2BADEB451}" type="presOf" srcId="{65FC7A57-0EAA-4CD4-8613-EF0D2032B117}" destId="{0C9B9BC2-B0AC-4404-B503-76001A2D9A64}" srcOrd="0" destOrd="0" presId="urn:microsoft.com/office/officeart/2005/8/layout/hierarchy1"/>
    <dgm:cxn modelId="{E1C242D7-BFBC-4B47-822D-0376FAADF0C1}" type="presOf" srcId="{D158525C-F5D6-4716-A04A-CE1598E50019}" destId="{B30329E8-3DC0-45D8-A097-82F721DDB699}" srcOrd="0" destOrd="0" presId="urn:microsoft.com/office/officeart/2005/8/layout/hierarchy1"/>
    <dgm:cxn modelId="{870B9DE6-6E12-4629-B71B-795C7F7C5983}" type="presOf" srcId="{8F985E7E-A572-448D-928C-68A1EEC91F47}" destId="{73E86261-3C3E-461B-AFB6-317341AFD00A}" srcOrd="0" destOrd="0" presId="urn:microsoft.com/office/officeart/2005/8/layout/hierarchy1"/>
    <dgm:cxn modelId="{CDD4B9EC-B7D6-4BD5-A057-D8EA9658916B}" srcId="{F6801F0D-A400-4387-9896-70C52B16EB98}" destId="{65FC7A57-0EAA-4CD4-8613-EF0D2032B117}" srcOrd="1" destOrd="0" parTransId="{66B4507B-23A5-46BD-97CE-3D991DB8C8EF}" sibTransId="{6A77686E-B022-47AD-8732-FBD5D4918537}"/>
    <dgm:cxn modelId="{B79C27F9-CDD7-4849-8F5E-36F756A5E464}" srcId="{F6801F0D-A400-4387-9896-70C52B16EB98}" destId="{130CFF9A-B087-426D-A158-152EFC8F25F4}" srcOrd="0" destOrd="0" parTransId="{84FCE97F-38FC-4902-9D61-47C6ED6018C0}" sibTransId="{A550CA58-4DED-4388-AD3F-5BBA032D643D}"/>
    <dgm:cxn modelId="{81497BFC-8883-42DE-9AE4-655DC0AB0A80}" type="presOf" srcId="{316A5613-1E6C-40B9-8232-B36220A3140F}" destId="{B782BFEB-F76D-4338-BF87-B1D01EC9B092}" srcOrd="0" destOrd="0" presId="urn:microsoft.com/office/officeart/2005/8/layout/hierarchy1"/>
    <dgm:cxn modelId="{A58E4C44-A0DA-4EFF-A728-7BC3F34A7C2C}" type="presParOf" srcId="{726AE216-4289-459E-93C4-D5BFFF47D7F9}" destId="{B09242B5-8073-483D-A406-4DC35D524B0F}" srcOrd="0" destOrd="0" presId="urn:microsoft.com/office/officeart/2005/8/layout/hierarchy1"/>
    <dgm:cxn modelId="{50658854-411B-4C3B-AFEE-68B00E44A54F}" type="presParOf" srcId="{B09242B5-8073-483D-A406-4DC35D524B0F}" destId="{6E9CB236-10DF-424B-B92E-6201BD33A516}" srcOrd="0" destOrd="0" presId="urn:microsoft.com/office/officeart/2005/8/layout/hierarchy1"/>
    <dgm:cxn modelId="{B35CAAB3-37EF-4A3B-AD01-ECED92D8EEBF}" type="presParOf" srcId="{6E9CB236-10DF-424B-B92E-6201BD33A516}" destId="{3C74D8D4-34A7-4BBC-BCBB-34FA704CC0C7}" srcOrd="0" destOrd="0" presId="urn:microsoft.com/office/officeart/2005/8/layout/hierarchy1"/>
    <dgm:cxn modelId="{89D45789-DDE7-4217-9C5C-2B9234B32D1D}" type="presParOf" srcId="{6E9CB236-10DF-424B-B92E-6201BD33A516}" destId="{8890A3C6-7243-423A-9432-A2643B07B129}" srcOrd="1" destOrd="0" presId="urn:microsoft.com/office/officeart/2005/8/layout/hierarchy1"/>
    <dgm:cxn modelId="{29DEE485-A664-49CF-8405-899C47823CFB}" type="presParOf" srcId="{B09242B5-8073-483D-A406-4DC35D524B0F}" destId="{62E8397E-8960-47C8-B3DA-5C8029177C9E}" srcOrd="1" destOrd="0" presId="urn:microsoft.com/office/officeart/2005/8/layout/hierarchy1"/>
    <dgm:cxn modelId="{D3A91AB4-65A4-4058-81AC-A1A26CB2430B}" type="presParOf" srcId="{62E8397E-8960-47C8-B3DA-5C8029177C9E}" destId="{73E86261-3C3E-461B-AFB6-317341AFD00A}" srcOrd="0" destOrd="0" presId="urn:microsoft.com/office/officeart/2005/8/layout/hierarchy1"/>
    <dgm:cxn modelId="{06B9329C-DC11-44E1-9B19-3E06D0A49A2D}" type="presParOf" srcId="{62E8397E-8960-47C8-B3DA-5C8029177C9E}" destId="{339A6544-A1A6-4AD2-90CB-FFDC190734B6}" srcOrd="1" destOrd="0" presId="urn:microsoft.com/office/officeart/2005/8/layout/hierarchy1"/>
    <dgm:cxn modelId="{E67A93C4-67EC-458A-B90A-A01755988E88}" type="presParOf" srcId="{339A6544-A1A6-4AD2-90CB-FFDC190734B6}" destId="{1707935C-C163-49FD-A0CA-160953C1D56E}" srcOrd="0" destOrd="0" presId="urn:microsoft.com/office/officeart/2005/8/layout/hierarchy1"/>
    <dgm:cxn modelId="{29AED8CE-6B1D-41CB-97C2-0E43AD0A9915}" type="presParOf" srcId="{1707935C-C163-49FD-A0CA-160953C1D56E}" destId="{B424F68A-C484-435C-A585-AA350AB70F33}" srcOrd="0" destOrd="0" presId="urn:microsoft.com/office/officeart/2005/8/layout/hierarchy1"/>
    <dgm:cxn modelId="{B795CA00-AEAF-4D41-89CE-021C7E2C41AE}" type="presParOf" srcId="{1707935C-C163-49FD-A0CA-160953C1D56E}" destId="{B782BFEB-F76D-4338-BF87-B1D01EC9B092}" srcOrd="1" destOrd="0" presId="urn:microsoft.com/office/officeart/2005/8/layout/hierarchy1"/>
    <dgm:cxn modelId="{8D8EEA3F-C4BA-4DA2-B115-18CFF8A3BF28}" type="presParOf" srcId="{339A6544-A1A6-4AD2-90CB-FFDC190734B6}" destId="{611A0460-2B52-49E2-B26C-BD5FE41E15BE}" srcOrd="1" destOrd="0" presId="urn:microsoft.com/office/officeart/2005/8/layout/hierarchy1"/>
    <dgm:cxn modelId="{9DB1B659-49EB-4680-A701-6B6F175C0166}" type="presParOf" srcId="{726AE216-4289-459E-93C4-D5BFFF47D7F9}" destId="{50C745F9-3277-4F1B-AF70-1914E96B686D}" srcOrd="1" destOrd="0" presId="urn:microsoft.com/office/officeart/2005/8/layout/hierarchy1"/>
    <dgm:cxn modelId="{D9E72AC6-8BEC-44E8-AC32-3735F3731B3D}" type="presParOf" srcId="{50C745F9-3277-4F1B-AF70-1914E96B686D}" destId="{42A98C22-50EF-47EE-9FBE-9D2C94034FC3}" srcOrd="0" destOrd="0" presId="urn:microsoft.com/office/officeart/2005/8/layout/hierarchy1"/>
    <dgm:cxn modelId="{17F9F5F1-A964-41E7-AF3F-CE5399327498}" type="presParOf" srcId="{42A98C22-50EF-47EE-9FBE-9D2C94034FC3}" destId="{3563CA9B-D484-4E76-A5DF-E1428503311F}" srcOrd="0" destOrd="0" presId="urn:microsoft.com/office/officeart/2005/8/layout/hierarchy1"/>
    <dgm:cxn modelId="{1CE730E5-24A4-4A71-8F10-211A84FE2F9B}" type="presParOf" srcId="{42A98C22-50EF-47EE-9FBE-9D2C94034FC3}" destId="{0C9B9BC2-B0AC-4404-B503-76001A2D9A64}" srcOrd="1" destOrd="0" presId="urn:microsoft.com/office/officeart/2005/8/layout/hierarchy1"/>
    <dgm:cxn modelId="{53C90DB3-4A51-4153-BCD3-949C95BEBC81}" type="presParOf" srcId="{50C745F9-3277-4F1B-AF70-1914E96B686D}" destId="{4D2D3757-53C2-4104-B741-5186A7E5FAA9}" srcOrd="1" destOrd="0" presId="urn:microsoft.com/office/officeart/2005/8/layout/hierarchy1"/>
    <dgm:cxn modelId="{8AE07854-3E69-4ED9-B13A-AA15FF09716F}" type="presParOf" srcId="{4D2D3757-53C2-4104-B741-5186A7E5FAA9}" destId="{89BACE21-E07E-4E6B-9FD4-4DF6CD1241C6}" srcOrd="0" destOrd="0" presId="urn:microsoft.com/office/officeart/2005/8/layout/hierarchy1"/>
    <dgm:cxn modelId="{9C6CC563-3114-4766-BF14-639B283534A0}" type="presParOf" srcId="{4D2D3757-53C2-4104-B741-5186A7E5FAA9}" destId="{2EB42A50-3A39-4610-88FB-92B2B39D58B4}" srcOrd="1" destOrd="0" presId="urn:microsoft.com/office/officeart/2005/8/layout/hierarchy1"/>
    <dgm:cxn modelId="{9B571009-996B-4121-B88C-BE5BE6321115}" type="presParOf" srcId="{2EB42A50-3A39-4610-88FB-92B2B39D58B4}" destId="{CEC49E9A-38ED-4DFF-B06F-C83A70945FA9}" srcOrd="0" destOrd="0" presId="urn:microsoft.com/office/officeart/2005/8/layout/hierarchy1"/>
    <dgm:cxn modelId="{96B2E327-E2B5-46C1-9E34-215BDABF8E6D}" type="presParOf" srcId="{CEC49E9A-38ED-4DFF-B06F-C83A70945FA9}" destId="{43E1D625-AA34-4F19-8ADD-242A1F48EDBD}" srcOrd="0" destOrd="0" presId="urn:microsoft.com/office/officeart/2005/8/layout/hierarchy1"/>
    <dgm:cxn modelId="{4B4F3F00-A438-46CA-81E5-B91388186BA5}" type="presParOf" srcId="{CEC49E9A-38ED-4DFF-B06F-C83A70945FA9}" destId="{52AD7E17-968A-4798-93B1-A53E44B2479F}" srcOrd="1" destOrd="0" presId="urn:microsoft.com/office/officeart/2005/8/layout/hierarchy1"/>
    <dgm:cxn modelId="{2E66DE21-EC13-4FD9-AFA5-1E90438578E3}" type="presParOf" srcId="{2EB42A50-3A39-4610-88FB-92B2B39D58B4}" destId="{32807991-4DE7-4DF2-B6D3-20E71A09C5F8}" srcOrd="1" destOrd="0" presId="urn:microsoft.com/office/officeart/2005/8/layout/hierarchy1"/>
    <dgm:cxn modelId="{7EBF776A-63F1-4743-8D7F-74742F082D72}" type="presParOf" srcId="{32807991-4DE7-4DF2-B6D3-20E71A09C5F8}" destId="{B30329E8-3DC0-45D8-A097-82F721DDB699}" srcOrd="0" destOrd="0" presId="urn:microsoft.com/office/officeart/2005/8/layout/hierarchy1"/>
    <dgm:cxn modelId="{E2D83704-82DF-4BFC-A231-513E2C97B7E3}" type="presParOf" srcId="{32807991-4DE7-4DF2-B6D3-20E71A09C5F8}" destId="{D9A36886-04AC-4CE2-BAA9-DF392A148F32}" srcOrd="1" destOrd="0" presId="urn:microsoft.com/office/officeart/2005/8/layout/hierarchy1"/>
    <dgm:cxn modelId="{7036A463-E6EE-41A8-9A41-55F15E7C5774}" type="presParOf" srcId="{D9A36886-04AC-4CE2-BAA9-DF392A148F32}" destId="{CF85C379-1EF4-4AE5-85D2-A9C12EEEE392}" srcOrd="0" destOrd="0" presId="urn:microsoft.com/office/officeart/2005/8/layout/hierarchy1"/>
    <dgm:cxn modelId="{2509ABCD-E97F-4E41-BE86-011ABE6CA918}" type="presParOf" srcId="{CF85C379-1EF4-4AE5-85D2-A9C12EEEE392}" destId="{003B98AF-BACC-4D50-87AE-B3D3548D82A6}" srcOrd="0" destOrd="0" presId="urn:microsoft.com/office/officeart/2005/8/layout/hierarchy1"/>
    <dgm:cxn modelId="{FEBDF782-65F5-4913-A789-63443C26945D}" type="presParOf" srcId="{CF85C379-1EF4-4AE5-85D2-A9C12EEEE392}" destId="{71E312B1-44FC-4994-BFE5-6F4797281B25}" srcOrd="1" destOrd="0" presId="urn:microsoft.com/office/officeart/2005/8/layout/hierarchy1"/>
    <dgm:cxn modelId="{09639C1A-D5D3-4A4A-9865-1229D3133183}" type="presParOf" srcId="{D9A36886-04AC-4CE2-BAA9-DF392A148F32}" destId="{517105FC-9F8D-4D0D-A1A6-A4D839DA91B6}" srcOrd="1" destOrd="0" presId="urn:microsoft.com/office/officeart/2005/8/layout/hierarchy1"/>
    <dgm:cxn modelId="{046C65C1-C899-439C-AE0E-105469943574}" type="presParOf" srcId="{32807991-4DE7-4DF2-B6D3-20E71A09C5F8}" destId="{9DF94896-7E46-4019-A6FA-F2B9861F47E0}" srcOrd="2" destOrd="0" presId="urn:microsoft.com/office/officeart/2005/8/layout/hierarchy1"/>
    <dgm:cxn modelId="{3CFA7B97-11E7-47C5-8317-31040B2E224D}" type="presParOf" srcId="{32807991-4DE7-4DF2-B6D3-20E71A09C5F8}" destId="{9A0F259E-4438-44D0-8E0A-136843032CF4}" srcOrd="3" destOrd="0" presId="urn:microsoft.com/office/officeart/2005/8/layout/hierarchy1"/>
    <dgm:cxn modelId="{C2EB861D-DD4C-47F5-A258-D6DFE7E6F4AD}" type="presParOf" srcId="{9A0F259E-4438-44D0-8E0A-136843032CF4}" destId="{084E22A9-32EF-4273-975B-1B5A525B0418}" srcOrd="0" destOrd="0" presId="urn:microsoft.com/office/officeart/2005/8/layout/hierarchy1"/>
    <dgm:cxn modelId="{4A7D2BB1-FC16-4531-964D-62867F02FF2F}" type="presParOf" srcId="{084E22A9-32EF-4273-975B-1B5A525B0418}" destId="{1B5FD44D-4F4A-45DE-A89A-51A393EF305E}" srcOrd="0" destOrd="0" presId="urn:microsoft.com/office/officeart/2005/8/layout/hierarchy1"/>
    <dgm:cxn modelId="{45FDB63B-FB2F-43E8-871E-052E0437AEEC}" type="presParOf" srcId="{084E22A9-32EF-4273-975B-1B5A525B0418}" destId="{DDAB064D-86CC-4F41-B8B5-9E13919D0926}" srcOrd="1" destOrd="0" presId="urn:microsoft.com/office/officeart/2005/8/layout/hierarchy1"/>
    <dgm:cxn modelId="{659D50DA-96A2-4E19-BB9A-C9C17186F851}" type="presParOf" srcId="{9A0F259E-4438-44D0-8E0A-136843032CF4}" destId="{9EE0E1E1-7E6D-4F41-8C3D-35B01EFB2B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94896-7E46-4019-A6FA-F2B9861F47E0}">
      <dsp:nvSpPr>
        <dsp:cNvPr id="0" name=""/>
        <dsp:cNvSpPr/>
      </dsp:nvSpPr>
      <dsp:spPr>
        <a:xfrm>
          <a:off x="3059645" y="1977268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773534" y="250871"/>
              </a:lnTo>
              <a:lnTo>
                <a:pt x="773534" y="36813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329E8-3DC0-45D8-A097-82F721DDB699}">
      <dsp:nvSpPr>
        <dsp:cNvPr id="0" name=""/>
        <dsp:cNvSpPr/>
      </dsp:nvSpPr>
      <dsp:spPr>
        <a:xfrm>
          <a:off x="2286111" y="1977268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773534" y="0"/>
              </a:moveTo>
              <a:lnTo>
                <a:pt x="773534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ACE21-E07E-4E6B-9FD4-4DF6CD1241C6}">
      <dsp:nvSpPr>
        <dsp:cNvPr id="0" name=""/>
        <dsp:cNvSpPr/>
      </dsp:nvSpPr>
      <dsp:spPr>
        <a:xfrm>
          <a:off x="3013925" y="805364"/>
          <a:ext cx="91440" cy="368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13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86261-3C3E-461B-AFB6-317341AFD00A}">
      <dsp:nvSpPr>
        <dsp:cNvPr id="0" name=""/>
        <dsp:cNvSpPr/>
      </dsp:nvSpPr>
      <dsp:spPr>
        <a:xfrm>
          <a:off x="1466857" y="805364"/>
          <a:ext cx="91440" cy="368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13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4D8D4-34A7-4BBC-BCBB-34FA704CC0C7}">
      <dsp:nvSpPr>
        <dsp:cNvPr id="0" name=""/>
        <dsp:cNvSpPr/>
      </dsp:nvSpPr>
      <dsp:spPr>
        <a:xfrm>
          <a:off x="879685" y="1591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90A3C6-7243-423A-9432-A2643B07B129}">
      <dsp:nvSpPr>
        <dsp:cNvPr id="0" name=""/>
        <dsp:cNvSpPr/>
      </dsp:nvSpPr>
      <dsp:spPr>
        <a:xfrm>
          <a:off x="1020328" y="135202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primář</a:t>
          </a:r>
        </a:p>
      </dsp:txBody>
      <dsp:txXfrm>
        <a:off x="1043870" y="158744"/>
        <a:ext cx="1218699" cy="756688"/>
      </dsp:txXfrm>
    </dsp:sp>
    <dsp:sp modelId="{B424F68A-C484-435C-A585-AA350AB70F33}">
      <dsp:nvSpPr>
        <dsp:cNvPr id="0" name=""/>
        <dsp:cNvSpPr/>
      </dsp:nvSpPr>
      <dsp:spPr>
        <a:xfrm>
          <a:off x="879685" y="1173496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2BFEB-F76D-4338-BF87-B1D01EC9B092}">
      <dsp:nvSpPr>
        <dsp:cNvPr id="0" name=""/>
        <dsp:cNvSpPr/>
      </dsp:nvSpPr>
      <dsp:spPr>
        <a:xfrm>
          <a:off x="1020328" y="1307106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THP</a:t>
          </a:r>
        </a:p>
      </dsp:txBody>
      <dsp:txXfrm>
        <a:off x="1043870" y="1330648"/>
        <a:ext cx="1218699" cy="756688"/>
      </dsp:txXfrm>
    </dsp:sp>
    <dsp:sp modelId="{3563CA9B-D484-4E76-A5DF-E1428503311F}">
      <dsp:nvSpPr>
        <dsp:cNvPr id="0" name=""/>
        <dsp:cNvSpPr/>
      </dsp:nvSpPr>
      <dsp:spPr>
        <a:xfrm>
          <a:off x="2426754" y="1591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B9BC2-B0AC-4404-B503-76001A2D9A64}">
      <dsp:nvSpPr>
        <dsp:cNvPr id="0" name=""/>
        <dsp:cNvSpPr/>
      </dsp:nvSpPr>
      <dsp:spPr>
        <a:xfrm>
          <a:off x="2567396" y="135202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vrchní sestra</a:t>
          </a:r>
        </a:p>
      </dsp:txBody>
      <dsp:txXfrm>
        <a:off x="2590938" y="158744"/>
        <a:ext cx="1218699" cy="756688"/>
      </dsp:txXfrm>
    </dsp:sp>
    <dsp:sp modelId="{43E1D625-AA34-4F19-8ADD-242A1F48EDBD}">
      <dsp:nvSpPr>
        <dsp:cNvPr id="0" name=""/>
        <dsp:cNvSpPr/>
      </dsp:nvSpPr>
      <dsp:spPr>
        <a:xfrm>
          <a:off x="2426754" y="1173496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AD7E17-968A-4798-93B1-A53E44B2479F}">
      <dsp:nvSpPr>
        <dsp:cNvPr id="0" name=""/>
        <dsp:cNvSpPr/>
      </dsp:nvSpPr>
      <dsp:spPr>
        <a:xfrm>
          <a:off x="2567396" y="1307106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staniční sestra</a:t>
          </a:r>
        </a:p>
      </dsp:txBody>
      <dsp:txXfrm>
        <a:off x="2590938" y="1330648"/>
        <a:ext cx="1218699" cy="756688"/>
      </dsp:txXfrm>
    </dsp:sp>
    <dsp:sp modelId="{003B98AF-BACC-4D50-87AE-B3D3548D82A6}">
      <dsp:nvSpPr>
        <dsp:cNvPr id="0" name=""/>
        <dsp:cNvSpPr/>
      </dsp:nvSpPr>
      <dsp:spPr>
        <a:xfrm>
          <a:off x="1653220" y="2345400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E312B1-44FC-4994-BFE5-6F4797281B25}">
      <dsp:nvSpPr>
        <dsp:cNvPr id="0" name=""/>
        <dsp:cNvSpPr/>
      </dsp:nvSpPr>
      <dsp:spPr>
        <a:xfrm>
          <a:off x="1793862" y="247901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sestry</a:t>
          </a:r>
        </a:p>
      </dsp:txBody>
      <dsp:txXfrm>
        <a:off x="1817404" y="2502552"/>
        <a:ext cx="1218699" cy="756688"/>
      </dsp:txXfrm>
    </dsp:sp>
    <dsp:sp modelId="{1B5FD44D-4F4A-45DE-A89A-51A393EF305E}">
      <dsp:nvSpPr>
        <dsp:cNvPr id="0" name=""/>
        <dsp:cNvSpPr/>
      </dsp:nvSpPr>
      <dsp:spPr>
        <a:xfrm>
          <a:off x="3200288" y="2345400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AB064D-86CC-4F41-B8B5-9E13919D0926}">
      <dsp:nvSpPr>
        <dsp:cNvPr id="0" name=""/>
        <dsp:cNvSpPr/>
      </dsp:nvSpPr>
      <dsp:spPr>
        <a:xfrm>
          <a:off x="3340930" y="247901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sanitáři</a:t>
          </a:r>
        </a:p>
      </dsp:txBody>
      <dsp:txXfrm>
        <a:off x="3364472" y="2502552"/>
        <a:ext cx="1218699" cy="756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60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2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79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60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56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52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67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1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5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5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6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48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43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80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7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71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F6D4-2AE8-43C2-B9F1-FCE8DB53E35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CA10E2-A49A-49B7-A799-70F4BCD06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87048-80CF-03B6-B92C-D008D8287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Mezigenerační spolupráce při zavádění nových informačních technologií na CS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F939CF-1547-D875-32E9-0989689F0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Petra Kadlecová</a:t>
            </a:r>
          </a:p>
          <a:p>
            <a:r>
              <a:rPr lang="cs-CZ" dirty="0"/>
              <a:t>FN Brno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55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65A2B-0DF6-A6E9-A3EB-12696E14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mezigeneračních týmů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7984E-4CA0-8C4E-45E5-3CBFBCB1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1383"/>
            <a:ext cx="8596668" cy="4519748"/>
          </a:xfrm>
        </p:spPr>
        <p:txBody>
          <a:bodyPr>
            <a:normAutofit/>
          </a:bodyPr>
          <a:lstStyle/>
          <a:p>
            <a:r>
              <a:rPr lang="cs-CZ" i="1" dirty="0"/>
              <a:t>Rozdíly mezi generacemi: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i="1" dirty="0"/>
              <a:t>Způsob komunikace </a:t>
            </a:r>
            <a:r>
              <a:rPr lang="cs-CZ" i="1" dirty="0"/>
              <a:t>- mladší nepotřebují při práci osobní kontakt, využití komunikačních technologií, starší komunikují „tváří v tvář“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i="1" dirty="0"/>
              <a:t>Forma práce </a:t>
            </a:r>
            <a:r>
              <a:rPr lang="cs-CZ" i="1" dirty="0"/>
              <a:t>– starší hodiny v zaměstnání, mladší flexibilní pracovní doba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i="1" dirty="0"/>
              <a:t>Stabilita –</a:t>
            </a:r>
            <a:r>
              <a:rPr lang="cs-CZ" i="1" dirty="0"/>
              <a:t> </a:t>
            </a:r>
            <a:r>
              <a:rPr lang="cs-CZ" i="1" u="sng" dirty="0"/>
              <a:t>pro starší generaci </a:t>
            </a:r>
            <a:r>
              <a:rPr lang="cs-CZ" i="1" dirty="0"/>
              <a:t>důležitá jistota a stabilita v jednom zaměstnání,      chtějí zúročit své zkušenosti</a:t>
            </a:r>
          </a:p>
          <a:p>
            <a:pPr marL="468000" lvl="1" indent="0">
              <a:buNone/>
            </a:pPr>
            <a:r>
              <a:rPr lang="cs-CZ" i="1" dirty="0"/>
              <a:t>                    -</a:t>
            </a:r>
            <a:r>
              <a:rPr lang="cs-CZ" i="1" u="sng" dirty="0"/>
              <a:t>pro mladší generaci</a:t>
            </a:r>
            <a:r>
              <a:rPr lang="cs-CZ" i="1" dirty="0"/>
              <a:t> je typická fluktuace, díky které sbírají zkušenosti,  </a:t>
            </a:r>
          </a:p>
          <a:p>
            <a:pPr marL="468000" lvl="1" indent="0">
              <a:spcBef>
                <a:spcPts val="0"/>
              </a:spcBef>
              <a:buNone/>
            </a:pPr>
            <a:r>
              <a:rPr lang="cs-CZ" i="1" dirty="0"/>
              <a:t>    touha se rozvíjet, vzdělávat a posouvat dál, jsou dravější   </a:t>
            </a:r>
          </a:p>
          <a:p>
            <a:pPr marL="468000" lvl="1" indent="0">
              <a:spcBef>
                <a:spcPts val="0"/>
              </a:spcBef>
              <a:buNone/>
            </a:pPr>
            <a:endParaRPr lang="cs-CZ" i="1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Slabé stránky</a:t>
            </a:r>
            <a:endParaRPr lang="cs-CZ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 Nedostatek porozumění, problém s kooperací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 Riziko konfliktů</a:t>
            </a:r>
          </a:p>
          <a:p>
            <a:pPr marL="925200" lvl="2" indent="0">
              <a:spcBef>
                <a:spcPts val="0"/>
              </a:spcBef>
              <a:buNone/>
            </a:pPr>
            <a:endParaRPr lang="cs-CZ" i="1" dirty="0"/>
          </a:p>
          <a:p>
            <a:pPr marL="525150" lvl="1" indent="0">
              <a:spcBef>
                <a:spcPts val="0"/>
              </a:spcBef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8500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ýmová práce kruh lidé individualita postavy sociální síť lidské zdroje přátelský tým šest různých kreslených přátel jednota setkání ikon barevný. 3D vykreslení izolované — Stock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72" y="0"/>
            <a:ext cx="3877128" cy="34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mezigeneračních týmů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717074"/>
            <a:ext cx="8596668" cy="3840480"/>
          </a:xfrm>
        </p:spPr>
        <p:txBody>
          <a:bodyPr/>
          <a:lstStyle/>
          <a:p>
            <a:r>
              <a:rPr lang="cs-CZ" dirty="0"/>
              <a:t>Silné stránky</a:t>
            </a:r>
          </a:p>
          <a:p>
            <a:pPr marL="0" indent="0">
              <a:buNone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Vícegenerační pracovní síla – každá skupina umí originálně identifikovat řešení</a:t>
            </a:r>
          </a:p>
          <a:p>
            <a:pPr marL="457200" lvl="1" indent="0">
              <a:buNone/>
            </a:pPr>
            <a:r>
              <a:rPr lang="cs-CZ" i="1" dirty="0"/>
              <a:t>     / několik nových způsobů řešení problémů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Vzájemné vzdělávání – mladší /starší (technologická řešení)</a:t>
            </a:r>
          </a:p>
          <a:p>
            <a:pPr marL="457200" lvl="1" indent="0">
              <a:buNone/>
            </a:pPr>
            <a:r>
              <a:rPr lang="cs-CZ" i="1" dirty="0"/>
              <a:t>                                       starší/mladší  (osobní komunikace)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Efektivní nastavení spolupráce a zlepšení angažovanosti zaměstnanců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Pracovní prostředí není stereotypní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21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38D31-A0D0-AECA-EEFA-71DC2B3F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generací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D6D90-FBA2-129A-9766-D88C95B2E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0789"/>
            <a:ext cx="8596668" cy="463057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Na současném pracovním trhu jsou zastoupeny 4 generace: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BABY BOOMERS (nar. 1946 – 1964)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60 let a více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GENERACE X (nar. 1965 – 1980)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44 – 59 let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GENERACE Y – Mileniálové (nar. 1981 – 1995)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29 – 43 let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GENERACE Z (nar. 1996 - 2010)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28 let a méně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100" name="Picture 4" descr="kreslená postava s konceptem generací. baby boomers, generace x, generace y nebo mileniál, generace z. rodinní příslušníci v bílém tričku ležérní na modrém pozadí, vektor designu ploché ikony - baby boomers stock ilust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61" y="2359078"/>
            <a:ext cx="4604008" cy="3253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58A6F-D01C-FF2E-1F3E-35A57258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Baby </a:t>
            </a:r>
            <a:r>
              <a:rPr lang="cs-CZ" dirty="0" err="1"/>
              <a:t>boomers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F4DB2D-D153-7478-6041-F30AD19FE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Narození v letech 1946-1964 (baby boom po druhé sv. válce)</a:t>
            </a:r>
          </a:p>
          <a:p>
            <a:r>
              <a:rPr lang="cs-CZ" dirty="0"/>
              <a:t>Zvyklí na vedení manažerů</a:t>
            </a:r>
          </a:p>
          <a:p>
            <a:r>
              <a:rPr lang="cs-CZ" dirty="0"/>
              <a:t>Pevná pracovní doba </a:t>
            </a:r>
          </a:p>
          <a:p>
            <a:r>
              <a:rPr lang="cs-CZ" dirty="0"/>
              <a:t>Stabilita v zaměstnání</a:t>
            </a:r>
          </a:p>
          <a:p>
            <a:r>
              <a:rPr lang="cs-CZ" dirty="0"/>
              <a:t>Silná pracovní etika</a:t>
            </a:r>
          </a:p>
          <a:p>
            <a:r>
              <a:rPr lang="cs-CZ" dirty="0"/>
              <a:t>Loajálnost vůči zaměstnavateli</a:t>
            </a:r>
          </a:p>
          <a:p>
            <a:r>
              <a:rPr lang="cs-CZ" dirty="0"/>
              <a:t>Konzervativní</a:t>
            </a:r>
          </a:p>
          <a:p>
            <a:r>
              <a:rPr lang="cs-CZ" dirty="0"/>
              <a:t>Tradiční komunikační kanály (tel., e-mail)</a:t>
            </a:r>
          </a:p>
          <a:p>
            <a:r>
              <a:rPr lang="cs-CZ" dirty="0"/>
              <a:t>Důraz na rodinné zázemí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6473" r="59346" b="14253"/>
          <a:stretch/>
        </p:blipFill>
        <p:spPr>
          <a:xfrm>
            <a:off x="10392000" y="0"/>
            <a:ext cx="178297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6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67EFF-F7D8-3C2C-33FB-F8464642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Generace X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51AB0-F702-29FA-4DD2-03BA9147B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Narození v letech 1965 – 1980, „Husákovy děti“ – populační vlna v tehdejším Československu</a:t>
            </a:r>
          </a:p>
          <a:p>
            <a:r>
              <a:rPr lang="cs-CZ" dirty="0"/>
              <a:t>Flexibilita</a:t>
            </a:r>
          </a:p>
          <a:p>
            <a:r>
              <a:rPr lang="cs-CZ" dirty="0"/>
              <a:t>Zodpovědnost</a:t>
            </a:r>
          </a:p>
          <a:p>
            <a:r>
              <a:rPr lang="cs-CZ" dirty="0"/>
              <a:t>Cílevědomost</a:t>
            </a:r>
          </a:p>
          <a:p>
            <a:r>
              <a:rPr lang="cs-CZ" dirty="0"/>
              <a:t>Individualismus, soběstačnost</a:t>
            </a:r>
          </a:p>
          <a:p>
            <a:r>
              <a:rPr lang="cs-CZ" dirty="0"/>
              <a:t>Pracovní výkonnost (někdy workoholismus)</a:t>
            </a:r>
          </a:p>
          <a:p>
            <a:r>
              <a:rPr lang="cs-CZ" dirty="0"/>
              <a:t>Zvládnutí sociálních sítí – Facebook ..</a:t>
            </a:r>
          </a:p>
          <a:p>
            <a:pPr marL="0" indent="0">
              <a:buNone/>
            </a:pPr>
            <a:r>
              <a:rPr lang="cs-CZ" dirty="0"/>
              <a:t>     (zájmy a vztahy jsou důležitější než sociální sítě)</a:t>
            </a:r>
          </a:p>
          <a:p>
            <a:r>
              <a:rPr lang="cs-CZ" dirty="0"/>
              <a:t>Učí se využívat efektivně technologie</a:t>
            </a:r>
          </a:p>
          <a:p>
            <a:r>
              <a:rPr lang="cs-CZ" dirty="0"/>
              <a:t>Cení si rovnováhy mezi prací a osobním životem</a:t>
            </a:r>
          </a:p>
          <a:p>
            <a:endParaRPr lang="cs-CZ" dirty="0"/>
          </a:p>
          <a:p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0551" r="45022" b="14449"/>
          <a:stretch/>
        </p:blipFill>
        <p:spPr>
          <a:xfrm>
            <a:off x="10375941" y="0"/>
            <a:ext cx="181605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3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73614-3ED1-3087-8E42-3C585FC8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Generace Y - Mileniálové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6250D-13D9-FACC-1850-9DB2E1CBE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Narozeni v letech 1981 – 1995</a:t>
            </a:r>
          </a:p>
          <a:p>
            <a:r>
              <a:rPr lang="cs-CZ" dirty="0"/>
              <a:t>Preferují kvalitní spolupráci, flexibilitu </a:t>
            </a:r>
          </a:p>
          <a:p>
            <a:r>
              <a:rPr lang="cs-CZ" dirty="0"/>
              <a:t>Intuitivní chování</a:t>
            </a:r>
          </a:p>
          <a:p>
            <a:r>
              <a:rPr lang="cs-CZ" dirty="0"/>
              <a:t>Vysoké ambice</a:t>
            </a:r>
          </a:p>
          <a:p>
            <a:r>
              <a:rPr lang="cs-CZ" dirty="0"/>
              <a:t>Důraz na profesní růst a pracovní vyváženost</a:t>
            </a:r>
          </a:p>
          <a:p>
            <a:r>
              <a:rPr lang="cs-CZ" dirty="0"/>
              <a:t>Kreativita</a:t>
            </a:r>
          </a:p>
          <a:p>
            <a:r>
              <a:rPr lang="cs-CZ" dirty="0"/>
              <a:t>Působení na sociálních sítích </a:t>
            </a:r>
          </a:p>
          <a:p>
            <a:r>
              <a:rPr lang="cs-CZ" dirty="0"/>
              <a:t>Adaptace na nové technologie</a:t>
            </a:r>
          </a:p>
          <a:p>
            <a:r>
              <a:rPr lang="cs-CZ" dirty="0"/>
              <a:t>Mohou působit negativisticky- nejsou spokojeni s okolním světem, touha zlepšení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4673" t="1441" r="30495" b="14573"/>
          <a:stretch/>
        </p:blipFill>
        <p:spPr>
          <a:xfrm>
            <a:off x="10288067" y="0"/>
            <a:ext cx="190393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4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5FBF5-15C7-7AE1-81CC-02B417D7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Generace 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B1F64E-726E-2DC2-5EC3-01145C8A2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Narození v letech 1996 -2010</a:t>
            </a:r>
          </a:p>
          <a:p>
            <a:r>
              <a:rPr lang="cs-CZ" dirty="0"/>
              <a:t>Internetová generace</a:t>
            </a:r>
          </a:p>
          <a:p>
            <a:r>
              <a:rPr lang="cs-CZ" dirty="0"/>
              <a:t>Nezávislost, chtějí vše dělat „po svém“</a:t>
            </a:r>
          </a:p>
          <a:p>
            <a:r>
              <a:rPr lang="cs-CZ" dirty="0"/>
              <a:t>Netrpělivost, neudrží dlouho pozornost</a:t>
            </a:r>
          </a:p>
          <a:p>
            <a:r>
              <a:rPr lang="cs-CZ" dirty="0"/>
              <a:t>Ovlivněni sociálními sítěmi</a:t>
            </a:r>
          </a:p>
          <a:p>
            <a:r>
              <a:rPr lang="cs-CZ" dirty="0"/>
              <a:t>Flexibilní pracovní podmínky</a:t>
            </a:r>
          </a:p>
          <a:p>
            <a:r>
              <a:rPr lang="cs-CZ" dirty="0"/>
              <a:t>Vyspělé technologie samozřejmostí</a:t>
            </a:r>
          </a:p>
          <a:p>
            <a:r>
              <a:rPr lang="cs-CZ" dirty="0"/>
              <a:t>Očekávají otevřenou komunikaci</a:t>
            </a:r>
          </a:p>
          <a:p>
            <a:r>
              <a:rPr lang="cs-CZ" dirty="0"/>
              <a:t>Důraz na vyváženost pracovního a osobního života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9098" r="16375" b="14413"/>
          <a:stretch/>
        </p:blipFill>
        <p:spPr>
          <a:xfrm>
            <a:off x="10357264" y="0"/>
            <a:ext cx="183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3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70A25-7EF9-5C27-FA00-059B56A8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složení týmu na pracovišti CS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AAED6-F30C-C60E-786E-333FBC44C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Centrální sterilizace ve FN Brno – Bohunice</a:t>
            </a:r>
          </a:p>
          <a:p>
            <a:r>
              <a:rPr lang="cs-CZ" b="1" dirty="0"/>
              <a:t>Profesní složení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Primář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Vrchní sestra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Staniční sestry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Sestry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Sanitáři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THP pracovníci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A6742D-7F9A-7779-8000-16B8E005A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519786"/>
              </p:ext>
            </p:extLst>
          </p:nvPr>
        </p:nvGraphicFramePr>
        <p:xfrm>
          <a:off x="3352800" y="3088432"/>
          <a:ext cx="5486400" cy="32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62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ývojový diagram: postup 14"/>
          <p:cNvSpPr/>
          <p:nvPr/>
        </p:nvSpPr>
        <p:spPr>
          <a:xfrm>
            <a:off x="4213583" y="5344863"/>
            <a:ext cx="914400" cy="61264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postup 13"/>
          <p:cNvSpPr/>
          <p:nvPr/>
        </p:nvSpPr>
        <p:spPr>
          <a:xfrm>
            <a:off x="4213583" y="4502026"/>
            <a:ext cx="914400" cy="61264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ývojový diagram: postup 12"/>
          <p:cNvSpPr/>
          <p:nvPr/>
        </p:nvSpPr>
        <p:spPr>
          <a:xfrm>
            <a:off x="4191897" y="3659189"/>
            <a:ext cx="914400" cy="612648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postup 11"/>
          <p:cNvSpPr/>
          <p:nvPr/>
        </p:nvSpPr>
        <p:spPr>
          <a:xfrm>
            <a:off x="4191897" y="2842551"/>
            <a:ext cx="914400" cy="6126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96E98C2-07D4-F109-77E9-26C0F52B0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875333"/>
              </p:ext>
            </p:extLst>
          </p:nvPr>
        </p:nvGraphicFramePr>
        <p:xfrm>
          <a:off x="5249333" y="0"/>
          <a:ext cx="69426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FF2B7AE-2B55-6B86-43BC-3DCF66C7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609600"/>
            <a:ext cx="9067525" cy="1320800"/>
          </a:xfrm>
        </p:spPr>
        <p:txBody>
          <a:bodyPr/>
          <a:lstStyle/>
          <a:p>
            <a:r>
              <a:rPr lang="cs-CZ" dirty="0"/>
              <a:t>Generační rozdělení </a:t>
            </a:r>
            <a:br>
              <a:rPr lang="cs-CZ" dirty="0"/>
            </a:br>
            <a:r>
              <a:rPr lang="cs-CZ" dirty="0"/>
              <a:t>týmu na pracovišti 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366CB-8FF0-5218-7A0A-F3F0C55F8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Celkový počet zaměstnanců /CS FNB-Bohunice/</a:t>
            </a:r>
          </a:p>
          <a:p>
            <a:pPr marL="0" indent="0">
              <a:buNone/>
            </a:pPr>
            <a:r>
              <a:rPr lang="cs-CZ" dirty="0"/>
              <a:t>     k 31.8. 2024:  </a:t>
            </a:r>
            <a:r>
              <a:rPr lang="cs-CZ" sz="2400" b="1" dirty="0"/>
              <a:t>53</a:t>
            </a:r>
          </a:p>
          <a:p>
            <a:r>
              <a:rPr lang="cs-CZ" sz="2400" b="1" dirty="0"/>
              <a:t>Gen. Baby </a:t>
            </a:r>
            <a:r>
              <a:rPr lang="cs-CZ" sz="2400" b="1" dirty="0" err="1"/>
              <a:t>boomers</a:t>
            </a:r>
            <a:r>
              <a:rPr lang="cs-CZ" sz="2400" b="1" dirty="0"/>
              <a:t>    7 </a:t>
            </a:r>
            <a:r>
              <a:rPr lang="cs-CZ" b="1" dirty="0" err="1"/>
              <a:t>zam</a:t>
            </a:r>
            <a:r>
              <a:rPr lang="cs-CZ" b="1" dirty="0"/>
              <a:t>.</a:t>
            </a:r>
            <a:endParaRPr lang="cs-CZ" sz="2400" b="1" dirty="0"/>
          </a:p>
          <a:p>
            <a:pPr>
              <a:lnSpc>
                <a:spcPct val="200000"/>
              </a:lnSpc>
            </a:pPr>
            <a:r>
              <a:rPr lang="cs-CZ" sz="2400" b="1" dirty="0"/>
              <a:t>Generace </a:t>
            </a:r>
            <a:r>
              <a:rPr lang="cs-CZ" sz="2400" b="1" dirty="0">
                <a:solidFill>
                  <a:schemeClr val="tx1"/>
                </a:solidFill>
              </a:rPr>
              <a:t>X</a:t>
            </a:r>
            <a:r>
              <a:rPr lang="cs-CZ" sz="2400" b="1" dirty="0"/>
              <a:t>                34 </a:t>
            </a:r>
            <a:r>
              <a:rPr lang="cs-CZ" b="1" dirty="0" err="1"/>
              <a:t>zam</a:t>
            </a:r>
            <a:endParaRPr lang="cs-CZ" sz="2400" b="1" dirty="0"/>
          </a:p>
          <a:p>
            <a:pPr>
              <a:lnSpc>
                <a:spcPct val="200000"/>
              </a:lnSpc>
            </a:pPr>
            <a:r>
              <a:rPr lang="cs-CZ" sz="2400" b="1" dirty="0"/>
              <a:t>Generace Y                11 </a:t>
            </a:r>
            <a:r>
              <a:rPr lang="cs-CZ" b="1" dirty="0" err="1"/>
              <a:t>zam</a:t>
            </a:r>
            <a:endParaRPr lang="cs-CZ" sz="2400" b="1" dirty="0"/>
          </a:p>
          <a:p>
            <a:pPr>
              <a:lnSpc>
                <a:spcPct val="200000"/>
              </a:lnSpc>
            </a:pPr>
            <a:r>
              <a:rPr lang="cs-CZ" sz="2400" b="1" dirty="0"/>
              <a:t>Generace Z                 1 </a:t>
            </a:r>
            <a:r>
              <a:rPr lang="cs-CZ" b="1" dirty="0" err="1"/>
              <a:t>zam</a:t>
            </a:r>
            <a:r>
              <a:rPr lang="cs-CZ" b="1" dirty="0"/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62025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B7E42-9B75-5642-33AD-8FD7323D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vícegeneračního týmu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B28122-C9AB-CAD9-95BA-303B743C9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0789"/>
            <a:ext cx="8596668" cy="46305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Cílem je pro jednotlivé generace: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spokojenost v práci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umět přizpůsobit spolupráci ve vícegeneračním týmu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nacházet nová řešení problémů / vzájemný </a:t>
            </a:r>
            <a:r>
              <a:rPr lang="cs-CZ" dirty="0" err="1"/>
              <a:t>mentoring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cs-CZ" dirty="0"/>
              <a:t>Motivační podněty: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Přesně definované nové úkoly / požadavky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Vybavení pro výkon činnosti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Péče o podřízené, proškolení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Ocenění dílčích úspěchů, povzbuzení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Nové činnosti mají význam pro chod pracoviště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Poznatky a připomínky jsou brány v úvahu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Příležitost odborného růstu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Pozitivní pracovní prostředí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33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8EC1F-D30A-2CB0-B706-6F8116E3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635E2-EECE-AD9E-E5AB-2C808F4EA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Problematika modernizace CS a zavádění nových informačních technologií na CS ve vztahu k jednotlivým generacím v týmu</a:t>
            </a:r>
          </a:p>
          <a:p>
            <a:r>
              <a:rPr lang="cs-CZ" dirty="0"/>
              <a:t>Charakteristiky generačních skupin</a:t>
            </a:r>
          </a:p>
          <a:p>
            <a:r>
              <a:rPr lang="cs-CZ" dirty="0"/>
              <a:t>Analýza pracovního týmu s ohledem na generační složení</a:t>
            </a:r>
          </a:p>
          <a:p>
            <a:r>
              <a:rPr lang="cs-CZ" dirty="0"/>
              <a:t>Dopady pracovních změn na jednotlivé generace</a:t>
            </a:r>
          </a:p>
          <a:p>
            <a:r>
              <a:rPr lang="cs-CZ" dirty="0"/>
              <a:t>Koordinace rozdílných požadavků a potřeb několika generací v týmu</a:t>
            </a:r>
          </a:p>
          <a:p>
            <a:r>
              <a:rPr lang="cs-CZ" dirty="0"/>
              <a:t>Motivace týmu</a:t>
            </a:r>
          </a:p>
          <a:p>
            <a:r>
              <a:rPr lang="cs-CZ" dirty="0"/>
              <a:t>Přínos různých generací pro rozvoj a modernizaci CS</a:t>
            </a:r>
          </a:p>
          <a:p>
            <a:r>
              <a:rPr lang="cs-CZ" dirty="0"/>
              <a:t>Rozvíjení spolupráce mezi jednotlivými generačními skupinami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73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Styly zapracování dle generací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Baby </a:t>
            </a:r>
            <a:r>
              <a:rPr lang="cs-CZ" sz="2000" b="1" dirty="0" err="1"/>
              <a:t>boomer‘s</a:t>
            </a:r>
            <a:r>
              <a:rPr lang="cs-CZ" sz="2000" b="1" dirty="0"/>
              <a:t>   /60 let a více/</a:t>
            </a:r>
          </a:p>
          <a:p>
            <a:pPr>
              <a:buFontTx/>
              <a:buChar char="-"/>
            </a:pPr>
            <a:r>
              <a:rPr lang="cs-CZ" sz="1700" dirty="0"/>
              <a:t>do 5 let budou opouštět pracovní trh /motivace?, zpravidla už chtějí jen „přežít“ </a:t>
            </a:r>
          </a:p>
          <a:p>
            <a:pPr marL="0" indent="0">
              <a:buNone/>
            </a:pPr>
            <a:r>
              <a:rPr lang="cs-CZ" sz="1700" dirty="0"/>
              <a:t>     do doby odchodu d o důchodu/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–    potřeba přesně definovat požadavky</a:t>
            </a:r>
          </a:p>
          <a:p>
            <a:pPr>
              <a:buFontTx/>
              <a:buChar char="-"/>
            </a:pPr>
            <a:r>
              <a:rPr lang="cs-CZ" dirty="0"/>
              <a:t>vysvětlit význam nových technologií na CS</a:t>
            </a:r>
          </a:p>
          <a:p>
            <a:pPr>
              <a:buFontTx/>
              <a:buChar char="-"/>
            </a:pPr>
            <a:r>
              <a:rPr lang="cs-CZ" dirty="0"/>
              <a:t>praktický nácvik se školitelem</a:t>
            </a:r>
          </a:p>
          <a:p>
            <a:pPr>
              <a:buFontTx/>
              <a:buChar char="-"/>
            </a:pPr>
            <a:r>
              <a:rPr lang="cs-CZ" dirty="0"/>
              <a:t>opakování jednotlivých postupů</a:t>
            </a:r>
          </a:p>
          <a:p>
            <a:pPr>
              <a:buFontTx/>
              <a:buChar char="-"/>
            </a:pPr>
            <a:r>
              <a:rPr lang="cs-CZ" dirty="0"/>
              <a:t>posílení jistoty (ocenit zkušenosti v jiných souvisejících oblastech)</a:t>
            </a:r>
          </a:p>
          <a:p>
            <a:pPr marL="0" indent="0">
              <a:buNone/>
            </a:pPr>
            <a:r>
              <a:rPr lang="cs-CZ" dirty="0"/>
              <a:t>-    oceňování pokroku</a:t>
            </a:r>
          </a:p>
          <a:p>
            <a:pPr>
              <a:buFontTx/>
              <a:buChar char="-"/>
            </a:pPr>
            <a:r>
              <a:rPr lang="cs-CZ" dirty="0"/>
              <a:t>spolupráce s mladšími kolegy na jednom úseku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226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52756-14C1-A911-E267-801F664C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Styly zapracování dle generací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24DEC-AC89-1674-9404-BF957E162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Generace X   /44 – 59 let/</a:t>
            </a:r>
          </a:p>
          <a:p>
            <a:pPr marL="0" indent="0">
              <a:buNone/>
            </a:pPr>
            <a:r>
              <a:rPr lang="cs-CZ" dirty="0"/>
              <a:t>-  nejširší zastoupení na pracovišti</a:t>
            </a:r>
          </a:p>
          <a:p>
            <a:pPr marL="0" indent="0">
              <a:buNone/>
            </a:pPr>
            <a:r>
              <a:rPr lang="cs-CZ" dirty="0"/>
              <a:t>–  využití návyku tvrdě pracovat</a:t>
            </a:r>
          </a:p>
          <a:p>
            <a:pPr marL="0" indent="0">
              <a:buNone/>
            </a:pPr>
            <a:r>
              <a:rPr lang="cs-CZ" dirty="0"/>
              <a:t>-  ochota učit se novým věcem</a:t>
            </a:r>
          </a:p>
          <a:p>
            <a:pPr marL="0" indent="0">
              <a:buNone/>
            </a:pPr>
            <a:r>
              <a:rPr lang="cs-CZ" dirty="0"/>
              <a:t>-  podpora vzdělávání v oblasti IT</a:t>
            </a:r>
          </a:p>
          <a:p>
            <a:pPr marL="0" indent="0">
              <a:buNone/>
            </a:pPr>
            <a:r>
              <a:rPr lang="cs-CZ" dirty="0"/>
              <a:t>-  posílit potřebu v práci vytrvat, vysvětlení významu změn</a:t>
            </a:r>
          </a:p>
          <a:p>
            <a:pPr marL="0" indent="0">
              <a:buNone/>
            </a:pPr>
            <a:r>
              <a:rPr lang="cs-CZ" dirty="0"/>
              <a:t>-  opora pro starší generaci, motivuje svým přístupem Baby </a:t>
            </a:r>
            <a:r>
              <a:rPr lang="cs-CZ" dirty="0" err="1"/>
              <a:t>Boomer‘s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 ocenění pokroku</a:t>
            </a:r>
          </a:p>
          <a:p>
            <a:pPr marL="0" indent="0">
              <a:buNone/>
            </a:pPr>
            <a:r>
              <a:rPr lang="cs-CZ" dirty="0"/>
              <a:t>-  zapojení do týmové spolupráce /brát v úvahu nápady, připomínky/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046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D11D5-2EA1-DA41-185B-987AB9EC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Styly zapracování dle generací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B50CD9-C616-48CD-415E-0A2AC9D11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Generace Y     /29 – 43 let/</a:t>
            </a:r>
          </a:p>
          <a:p>
            <a:pPr marL="0" indent="0">
              <a:buNone/>
            </a:pPr>
            <a:r>
              <a:rPr lang="cs-CZ" dirty="0"/>
              <a:t>-  změny zvládají bez problémů</a:t>
            </a:r>
          </a:p>
          <a:p>
            <a:pPr marL="0" indent="0">
              <a:buNone/>
            </a:pPr>
            <a:r>
              <a:rPr lang="cs-CZ" dirty="0"/>
              <a:t>-  využití flexibility, přizpůsobení novým postupům</a:t>
            </a:r>
          </a:p>
          <a:p>
            <a:pPr marL="0" indent="0">
              <a:buNone/>
            </a:pPr>
            <a:r>
              <a:rPr lang="cs-CZ" dirty="0"/>
              <a:t>-  využití schopnosti vyhledávat nové informace</a:t>
            </a:r>
          </a:p>
          <a:p>
            <a:pPr marL="0" indent="0">
              <a:buNone/>
            </a:pPr>
            <a:r>
              <a:rPr lang="cs-CZ" dirty="0"/>
              <a:t>-  možnost profesního růstu</a:t>
            </a:r>
          </a:p>
          <a:p>
            <a:pPr marL="0" indent="0">
              <a:buNone/>
            </a:pPr>
            <a:r>
              <a:rPr lang="cs-CZ" dirty="0"/>
              <a:t>-  zajímavost práce</a:t>
            </a:r>
          </a:p>
          <a:p>
            <a:pPr marL="0" indent="0">
              <a:buNone/>
            </a:pPr>
            <a:r>
              <a:rPr lang="cs-CZ" dirty="0"/>
              <a:t>-  seberealizace, nabídka vzdělávání</a:t>
            </a:r>
          </a:p>
          <a:p>
            <a:pPr marL="0" indent="0">
              <a:buNone/>
            </a:pPr>
            <a:r>
              <a:rPr lang="cs-CZ" dirty="0"/>
              <a:t>-  výzvy, získávání zkušeností </a:t>
            </a:r>
          </a:p>
          <a:p>
            <a:pPr marL="0" indent="0">
              <a:buNone/>
            </a:pPr>
            <a:r>
              <a:rPr lang="cs-CZ" dirty="0"/>
              <a:t>-  mohou ukázat své schopnosti starším spolupracovníkům</a:t>
            </a:r>
          </a:p>
          <a:p>
            <a:pPr marL="0" indent="0">
              <a:buNone/>
            </a:pPr>
            <a:r>
              <a:rPr lang="cs-CZ" dirty="0"/>
              <a:t>-  ocenění schopností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489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C533F-A33C-8ECE-F646-2E8D2458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Styly zapracování dle generací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7B94F6-3E91-171D-80F4-3FB23D516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Generace Z</a:t>
            </a:r>
            <a:r>
              <a:rPr lang="cs-CZ" dirty="0"/>
              <a:t>     </a:t>
            </a:r>
            <a:r>
              <a:rPr lang="cs-CZ" b="1" dirty="0"/>
              <a:t>/28 let a méně/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–  zjednodušení klasických postupů</a:t>
            </a:r>
          </a:p>
          <a:p>
            <a:pPr marL="0" indent="0">
              <a:buNone/>
            </a:pPr>
            <a:r>
              <a:rPr lang="cs-CZ" dirty="0"/>
              <a:t>-  umí a chtějí pracovat s vyspělou technologií</a:t>
            </a:r>
          </a:p>
          <a:p>
            <a:pPr marL="0" indent="0">
              <a:buNone/>
            </a:pPr>
            <a:r>
              <a:rPr lang="cs-CZ" dirty="0"/>
              <a:t>-  flexibilní pracovní podmínky</a:t>
            </a:r>
          </a:p>
          <a:p>
            <a:pPr marL="0" indent="0">
              <a:buNone/>
            </a:pPr>
            <a:r>
              <a:rPr lang="cs-CZ" dirty="0"/>
              <a:t>-  činnost musí mít smysl</a:t>
            </a:r>
          </a:p>
          <a:p>
            <a:pPr marL="0" indent="0">
              <a:buNone/>
            </a:pPr>
            <a:r>
              <a:rPr lang="cs-CZ" dirty="0"/>
              <a:t>-  přístup k informacím</a:t>
            </a:r>
          </a:p>
          <a:p>
            <a:pPr marL="0" indent="0">
              <a:buNone/>
            </a:pPr>
            <a:r>
              <a:rPr lang="cs-CZ" dirty="0"/>
              <a:t>-  účast na zavádění nových postupů</a:t>
            </a:r>
          </a:p>
          <a:p>
            <a:pPr marL="0" indent="0">
              <a:buNone/>
            </a:pPr>
            <a:r>
              <a:rPr lang="cs-CZ" dirty="0"/>
              <a:t>-  pomoc starším generacím při řešení technických problémů</a:t>
            </a:r>
          </a:p>
          <a:p>
            <a:pPr marL="0" indent="0">
              <a:buNone/>
            </a:pPr>
            <a:r>
              <a:rPr lang="cs-CZ" dirty="0"/>
              <a:t>-  uznání na začátku kariéry díky schopnostem v oblasti moderních technologií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78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4A7D1-3FFF-7034-62EB-FD49979B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zvládat nové technologie?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59F89-6C8B-D1B8-E0EC-806A35BDF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Náborová strategie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oslovení více generací s ohledem na jejich úlohu v týmu</a:t>
            </a:r>
          </a:p>
          <a:p>
            <a:r>
              <a:rPr lang="cs-CZ" dirty="0"/>
              <a:t>Individuální přístup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každý zaměstnanec je jedinečná osobnost, přizpůsobení při zvládání nových činností</a:t>
            </a:r>
          </a:p>
          <a:p>
            <a:r>
              <a:rPr lang="cs-CZ" dirty="0"/>
              <a:t>Spolupráce generací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využití předávání informací a zkušeností s ohledem na danou generaci /vzájemná pomoc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nejlépe vyvážená kombinace generací na jednotlivých pracovních úsecích (BB,X – Y,Z)</a:t>
            </a:r>
          </a:p>
          <a:p>
            <a:r>
              <a:rPr lang="cs-CZ" dirty="0"/>
              <a:t>Různorodá komunikace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cs-CZ" dirty="0"/>
              <a:t>Každá generace preferuje jiný typ komunikace</a:t>
            </a:r>
          </a:p>
          <a:p>
            <a:r>
              <a:rPr lang="cs-CZ" dirty="0"/>
              <a:t>Vzdělávání</a:t>
            </a:r>
          </a:p>
          <a:p>
            <a:pPr marL="457200" lvl="1" indent="0">
              <a:buNone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382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06B69-D65E-CDB9-EE97-8E0E256F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766354"/>
          </a:xfrm>
        </p:spPr>
        <p:txBody>
          <a:bodyPr/>
          <a:lstStyle/>
          <a:p>
            <a:r>
              <a:rPr lang="cs-CZ" dirty="0"/>
              <a:t>     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B6703-EC94-0780-38E3-9C3443BB6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22" y="1262743"/>
            <a:ext cx="8957388" cy="4778619"/>
          </a:xfrm>
        </p:spPr>
        <p:txBody>
          <a:bodyPr>
            <a:normAutofit/>
          </a:bodyPr>
          <a:lstStyle/>
          <a:p>
            <a:r>
              <a:rPr lang="cs-CZ" dirty="0"/>
              <a:t>Modernizace a zefektivňování provozu CS klade vyšší požadavky na zaměstnance při zvládání nových technologií</a:t>
            </a:r>
          </a:p>
          <a:p>
            <a:r>
              <a:rPr lang="cs-CZ" dirty="0"/>
              <a:t>Jiné nároky na samostatnost, zodpovědnost, úroveň vzdělání…</a:t>
            </a:r>
          </a:p>
          <a:p>
            <a:r>
              <a:rPr lang="cs-CZ" dirty="0"/>
              <a:t>Jiné nároky na ocenění, využití času, pracovní styl…</a:t>
            </a:r>
          </a:p>
          <a:p>
            <a:r>
              <a:rPr lang="cs-CZ" dirty="0"/>
              <a:t>Pochopení a využití potenciálu </a:t>
            </a:r>
            <a:r>
              <a:rPr lang="cs-CZ"/>
              <a:t>všech generací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0" i="0" dirty="0">
                <a:solidFill>
                  <a:srgbClr val="262626"/>
                </a:solidFill>
                <a:effectLst/>
                <a:latin typeface="ui-sans-serif"/>
              </a:rPr>
              <a:t>                                                                                     </a:t>
            </a:r>
            <a:r>
              <a:rPr lang="cs-CZ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„</a:t>
            </a:r>
            <a:r>
              <a:rPr lang="cs-CZ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Učeným se nikdo nerodí</a:t>
            </a:r>
            <a:r>
              <a:rPr lang="cs-CZ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.“  </a:t>
            </a:r>
          </a:p>
          <a:p>
            <a:pPr marL="0" indent="0">
              <a:buNone/>
            </a:pPr>
            <a:r>
              <a:rPr lang="cs-CZ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                                                                                          DOCTUS NEMO NASCITUR.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endParaRPr lang="cs-CZ" b="0" i="0" dirty="0">
              <a:solidFill>
                <a:schemeClr val="accent1">
                  <a:lumMod val="75000"/>
                </a:schemeClr>
              </a:solidFill>
              <a:effectLst/>
              <a:latin typeface="ui-sans-serif"/>
            </a:endParaRPr>
          </a:p>
          <a:p>
            <a:pPr marL="0" indent="0">
              <a:buNone/>
            </a:pPr>
            <a:r>
              <a:rPr lang="cs-CZ" b="0" i="0" dirty="0">
                <a:solidFill>
                  <a:schemeClr val="accent1">
                    <a:lumMod val="75000"/>
                  </a:schemeClr>
                </a:solidFill>
                <a:effectLst/>
                <a:latin typeface="ui-sans-serif"/>
              </a:rPr>
              <a:t>                                                                                                              Latinské přísloví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0" y="3237143"/>
            <a:ext cx="5423698" cy="36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ACF64-E804-2485-3140-348C1E6C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D7917-F366-894C-DE12-3DC2A732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1749"/>
            <a:ext cx="8596668" cy="456961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BUŠOVÁ, Tereza. </a:t>
            </a:r>
            <a:r>
              <a:rPr lang="cs-CZ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Každá generace vyrůstala v jiné době a má jiné priority, návyky a používá jiné nástroje.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Online. In: nn.cz 3.5.2019. Dostupné z: https://www.nn.cz/blog/6-tipu-lepsi-komunikaci-generacemi-x-y-z.html.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DUBOVÁ, Zuzana. </a:t>
            </a:r>
            <a:r>
              <a:rPr lang="cs-CZ" sz="4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Generační rozdíly na pracovišti aneb jak řídit vícegenerační týmy. </a:t>
            </a:r>
            <a:r>
              <a:rPr lang="cs-CZ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Online. In: portal.pohoda.cz 25.7.2024. Dostupné z:https://portal.pohoda.cz/pro-podnikatele/uz-podnikam/generacni-rozdily-na-pracovisti-aneb-jak-ridit-vic/</a:t>
            </a:r>
            <a:endParaRPr lang="cs-CZ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Generace Baby </a:t>
            </a:r>
            <a:r>
              <a:rPr lang="cs-CZ" sz="4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boomer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Online. In: optimal-marketing.cz 12.12.2022. Dostupné z: https://www.optimal-marketing.cz/</a:t>
            </a:r>
            <a:r>
              <a:rPr lang="cs-CZ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slovnicek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/baby-</a:t>
            </a:r>
            <a:r>
              <a:rPr lang="cs-CZ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boomer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řídit mezigenerační tým: využijte potenciál všech zaměstnanců a podpořte týmového ducha.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Online. In: Pruvodcepodnikanim.cz 23.5.2024. Dostupné z: https://www.pruvodcepodnikanim.cz/</a:t>
            </a:r>
            <a:r>
              <a:rPr lang="cs-CZ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clanek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/jak-</a:t>
            </a:r>
            <a:r>
              <a:rPr lang="cs-CZ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ridit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mezigeneracni-tym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KUBÁTOVÁ, Jaroslava; KUKELKOVÁ, Adéla. </a:t>
            </a:r>
            <a:r>
              <a:rPr lang="cs-CZ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Interkulturní rozdíly v pracovní motivaci generace Y: příklad České republiky a Francie. 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Univerzita Palackého v Olomouci, 2013. ISBN 978-80-244-3961-7.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NEŠPOR, Zdeněk R. </a:t>
            </a:r>
            <a:r>
              <a:rPr lang="cs-CZ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Sociologická encyklopedie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Online. In: Sociologický ústav AV ČR, </a:t>
            </a:r>
            <a:r>
              <a:rPr lang="cs-CZ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vvi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21.9.2020. Dostupné z https://encyklopedie.soc.cas.cz/w/Generace.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REINISH, Iveta. </a:t>
            </a:r>
            <a:r>
              <a:rPr lang="cs-CZ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Odlišnosti generace X, Y a Z: Víte, do které patříte a co to znamená?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Online. In: Spektrumzdravi</a:t>
            </a:r>
            <a:r>
              <a:rPr lang="cs-CZ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 12.3.2024.  Dostupné z: https://www.spektrumzdravi.cz/</a:t>
            </a:r>
            <a:r>
              <a:rPr lang="cs-CZ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zivotni</a:t>
            </a:r>
            <a:r>
              <a:rPr lang="cs-CZ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-styl/odlisnosti-generace-x-y-a-z-vite-do-ktere-patrite-a-co-to-znamena.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WIKIPEDIE. Dostupné z:  https://cs.wikipedia.org/wiki/Tým</a:t>
            </a:r>
            <a:endParaRPr lang="cs-CZ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44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64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6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rgbClr val="262626"/>
              </a:solidFill>
              <a:effectLst/>
              <a:latin typeface="ui-sans-serif"/>
            </a:endParaRPr>
          </a:p>
          <a:p>
            <a:pPr marL="0" indent="0">
              <a:buNone/>
            </a:pPr>
            <a:endParaRPr lang="cs-CZ" dirty="0">
              <a:solidFill>
                <a:srgbClr val="262626"/>
              </a:solidFill>
              <a:latin typeface="ui-sans-serif"/>
            </a:endParaRPr>
          </a:p>
          <a:p>
            <a:pPr marL="0" indent="0">
              <a:buNone/>
            </a:pPr>
            <a:endParaRPr lang="cs-CZ" dirty="0">
              <a:solidFill>
                <a:srgbClr val="262626"/>
              </a:solidFill>
              <a:latin typeface="ui-sans-serif"/>
            </a:endParaRPr>
          </a:p>
          <a:p>
            <a:pPr marL="0" indent="0">
              <a:buNone/>
            </a:pPr>
            <a:endParaRPr lang="cs-CZ" b="0" i="0" dirty="0">
              <a:solidFill>
                <a:srgbClr val="262626"/>
              </a:solidFill>
              <a:effectLst/>
              <a:latin typeface="ui-sans-serif"/>
            </a:endParaRPr>
          </a:p>
          <a:p>
            <a:pPr marL="0" indent="0">
              <a:buNone/>
            </a:pPr>
            <a:endParaRPr lang="cs-CZ" dirty="0">
              <a:solidFill>
                <a:srgbClr val="262626"/>
              </a:solidFill>
              <a:latin typeface="ui-sans-serif"/>
            </a:endParaRPr>
          </a:p>
          <a:p>
            <a:pPr marL="0" indent="0">
              <a:buNone/>
            </a:pPr>
            <a:endParaRPr lang="cs-CZ" b="0" i="0" dirty="0">
              <a:solidFill>
                <a:srgbClr val="262626"/>
              </a:solidFill>
              <a:effectLst/>
              <a:latin typeface="ui-sans-serif"/>
            </a:endParaRPr>
          </a:p>
          <a:p>
            <a:pPr marL="0" indent="0">
              <a:buNone/>
            </a:pPr>
            <a:r>
              <a:rPr lang="cs-CZ" b="0" i="0" dirty="0">
                <a:solidFill>
                  <a:srgbClr val="262626"/>
                </a:solidFill>
                <a:effectLst/>
                <a:latin typeface="ui-sans-serif"/>
              </a:rPr>
              <a:t>https://citaty.net/citaty/14185-ucenym-se-nikdo-nerodi/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72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21DB8-EA00-CEDB-348C-A24F8FAD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nové informační technologie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AD9A6C-6C44-EB59-EBA2-1736FB457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Informační systém </a:t>
            </a:r>
            <a:r>
              <a:rPr lang="cs-CZ" dirty="0" err="1"/>
              <a:t>DoctIS</a:t>
            </a:r>
            <a:r>
              <a:rPr lang="cs-CZ" dirty="0"/>
              <a:t> na CS a COS FN Brno /podzim 2023/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procesy, které byly dosud dokumentovány v písemné podobě – nyní v elektronickém systému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zvýšení efektivity procesu objednávek služeb a výdeje sterilního materiálu pro operační sály a oddělení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žádanky, provozní deníky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vedení skladového hospodářství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monitoring všech procesů prováděných na 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materiál označen čárovými kódy – skenování čtečkami, obsluha dotykových terminálů – import dat do systému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Nutnost proškolení personálu s ohledem na předpoklady a schopnosti jednotlivých generací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29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48194"/>
            <a:ext cx="8596668" cy="1682206"/>
          </a:xfrm>
        </p:spPr>
        <p:txBody>
          <a:bodyPr/>
          <a:lstStyle/>
          <a:p>
            <a:r>
              <a:rPr lang="cs-CZ" dirty="0"/>
              <a:t>Objednávky, žádanky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107" y="1323704"/>
            <a:ext cx="11510842" cy="528610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NOVĚ ELEKTRONICKÉ       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                     </a:t>
            </a:r>
            <a:r>
              <a:rPr lang="cs-CZ" dirty="0"/>
              <a:t>              </a:t>
            </a:r>
            <a:r>
              <a:rPr lang="cs-CZ" sz="2400" dirty="0"/>
              <a:t>PŮVODNÍ TISKOPIS TIŠTĚNÉTIŠTĚNÉPAP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64" y="2218640"/>
            <a:ext cx="3102885" cy="42673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"/>
          <a:stretch/>
        </p:blipFill>
        <p:spPr>
          <a:xfrm>
            <a:off x="324106" y="1686560"/>
            <a:ext cx="7384869" cy="3456033"/>
          </a:xfrm>
          <a:prstGeom prst="rect">
            <a:avLst/>
          </a:prstGeom>
        </p:spPr>
      </p:pic>
      <p:pic>
        <p:nvPicPr>
          <p:cNvPr id="1028" name="Picture 4" descr="Náhled obrázk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"/>
          <a:stretch/>
        </p:blipFill>
        <p:spPr bwMode="auto">
          <a:xfrm>
            <a:off x="2069006" y="3693485"/>
            <a:ext cx="6354816" cy="310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" r="25640" b="11873"/>
          <a:stretch/>
        </p:blipFill>
        <p:spPr>
          <a:xfrm>
            <a:off x="9228604" y="1191623"/>
            <a:ext cx="2172111" cy="50724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Scanování</a:t>
            </a:r>
            <a:r>
              <a:rPr lang="cs-CZ" dirty="0"/>
              <a:t> čárových kódů, příslušenství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7948"/>
          <a:stretch/>
        </p:blipFill>
        <p:spPr>
          <a:xfrm>
            <a:off x="369203" y="1644468"/>
            <a:ext cx="2701497" cy="461964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7125"/>
          <a:stretch/>
        </p:blipFill>
        <p:spPr>
          <a:xfrm>
            <a:off x="3493335" y="1644468"/>
            <a:ext cx="3953690" cy="30047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8901" r="9886" b="21521"/>
          <a:stretch/>
        </p:blipFill>
        <p:spPr>
          <a:xfrm>
            <a:off x="6352306" y="3309736"/>
            <a:ext cx="2607450" cy="29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587" y="609599"/>
            <a:ext cx="11382103" cy="1580607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Setovací</a:t>
            </a:r>
            <a:r>
              <a:rPr lang="cs-CZ" dirty="0"/>
              <a:t> karty</a:t>
            </a:r>
            <a:br>
              <a:rPr lang="cs-CZ" dirty="0"/>
            </a:br>
            <a:br>
              <a:rPr lang="cs-CZ" dirty="0"/>
            </a:br>
            <a:r>
              <a:rPr lang="cs-CZ" sz="2400" dirty="0">
                <a:solidFill>
                  <a:schemeClr val="tx1"/>
                </a:solidFill>
              </a:rPr>
              <a:t>NOVĚ </a:t>
            </a:r>
            <a:r>
              <a:rPr lang="cs-CZ" sz="2700" dirty="0">
                <a:solidFill>
                  <a:schemeClr val="tx1"/>
                </a:solidFill>
              </a:rPr>
              <a:t>ELEKTRONICKÉ                                                          PŮVODNÍ  PDF                                                                   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5138" r="1689"/>
          <a:stretch/>
        </p:blipFill>
        <p:spPr>
          <a:xfrm>
            <a:off x="47642" y="2101430"/>
            <a:ext cx="7968343" cy="4667793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19" y="2253638"/>
            <a:ext cx="3084970" cy="4363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758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Mytí, sterilizace, výstup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06" y="4245019"/>
            <a:ext cx="5355281" cy="24712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" b="27364"/>
          <a:stretch/>
        </p:blipFill>
        <p:spPr>
          <a:xfrm>
            <a:off x="8023907" y="1316456"/>
            <a:ext cx="3165231" cy="4397829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1434"/>
          <a:stretch/>
        </p:blipFill>
        <p:spPr>
          <a:xfrm>
            <a:off x="344813" y="1316456"/>
            <a:ext cx="7080068" cy="3457327"/>
          </a:xfrm>
        </p:spPr>
      </p:pic>
    </p:spTree>
    <p:extLst>
      <p:ext uri="{BB962C8B-B14F-4D97-AF65-F5344CB8AC3E}">
        <p14:creationId xmlns:p14="http://schemas.microsoft.com/office/powerpoint/2010/main" val="373743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3FE98-B10D-C845-8A4C-537DB8BA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Zaškolení zaměstnanců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92299-5409-550E-8AF6-29DDDF8C9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5257"/>
            <a:ext cx="8596668" cy="425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GENERAČNÍ ROZDÍLY NA PRACOVIŠTI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Komplikace</a:t>
            </a:r>
            <a:r>
              <a:rPr lang="cs-CZ" sz="2000" dirty="0"/>
              <a:t> / </a:t>
            </a:r>
            <a:r>
              <a:rPr lang="cs-CZ" sz="2000" dirty="0">
                <a:solidFill>
                  <a:srgbClr val="00B050"/>
                </a:solidFill>
              </a:rPr>
              <a:t>příležitost</a:t>
            </a:r>
            <a:r>
              <a:rPr lang="cs-CZ" sz="2000" dirty="0"/>
              <a:t> při zavádění tzv. „nových věcí“ na pracovišti ?</a:t>
            </a:r>
          </a:p>
          <a:p>
            <a:r>
              <a:rPr lang="cs-CZ" dirty="0"/>
              <a:t>Každá generace využívá jiné prostředky k dosažení cíle..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Management pracoviště: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analýza týmu z hlediska generačního rozdělení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nutnost přistupovat k různým generacím specifickým způsobem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podpora mezigenerační spolupráce – využití schopností, předností a předpokladů jednotlivých skupin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motivace zaměstnanců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76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BE3B6-F065-FF5F-0D45-958DA9ED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B60AF-E3F7-91E5-5EA9-FB493E02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GENERACE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/>
              <a:t>(z </a:t>
            </a:r>
            <a:r>
              <a:rPr lang="cs-CZ" i="1" dirty="0" err="1"/>
              <a:t>řec</a:t>
            </a:r>
            <a:r>
              <a:rPr lang="cs-CZ" i="1" dirty="0"/>
              <a:t>. </a:t>
            </a:r>
            <a:r>
              <a:rPr lang="cs-CZ" i="1" dirty="0" err="1"/>
              <a:t>genos</a:t>
            </a:r>
            <a:r>
              <a:rPr lang="cs-CZ" i="1" dirty="0"/>
              <a:t> = rod) – velká, soc. diferencovaná skupina osob, které jsou spojené dobově podmíněným stylem myšlení a jednání a prožívají podstatná období své socializace ve shodných </a:t>
            </a:r>
            <a:r>
              <a:rPr lang="cs-CZ" i="1" dirty="0" err="1"/>
              <a:t>hostorických</a:t>
            </a:r>
            <a:r>
              <a:rPr lang="cs-CZ" i="1" dirty="0"/>
              <a:t> a kulturních podmínkách.</a:t>
            </a:r>
          </a:p>
          <a:p>
            <a:r>
              <a:rPr lang="cs-CZ" b="1" i="1" dirty="0">
                <a:solidFill>
                  <a:schemeClr val="tx1"/>
                </a:solidFill>
              </a:rPr>
              <a:t>GENERACÍ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/>
              <a:t>rozumíme skupinu populace, která se narodila v určitém časovém rozmezí, vymezeném významnými událostmi (např. válkami), technologiemi (např. internetem), společenskými podmínkami (např. politickým systémem), popř. jinými významnými faktory</a:t>
            </a:r>
          </a:p>
          <a:p>
            <a:r>
              <a:rPr lang="cs-CZ" b="1" i="1" dirty="0">
                <a:solidFill>
                  <a:schemeClr val="tx1"/>
                </a:solidFill>
                <a:effectLst/>
                <a:latin typeface="Arial CE" panose="020B0604020202020204" pitchFamily="34" charset="0"/>
              </a:rPr>
              <a:t>TÝM </a:t>
            </a:r>
            <a:r>
              <a:rPr lang="cs-CZ" b="0" i="1" dirty="0">
                <a:solidFill>
                  <a:srgbClr val="666666"/>
                </a:solidFill>
                <a:effectLst/>
                <a:latin typeface="Arial CE" panose="020B0604020202020204" pitchFamily="34" charset="0"/>
              </a:rPr>
              <a:t>(</a:t>
            </a:r>
            <a:r>
              <a:rPr lang="cs-CZ" b="0" i="1" dirty="0">
                <a:solidFill>
                  <a:schemeClr val="tx1"/>
                </a:solidFill>
                <a:effectLst/>
                <a:latin typeface="Arial CE" panose="020B0604020202020204" pitchFamily="34" charset="0"/>
              </a:rPr>
              <a:t>z angl. team, původní význam „spřežení“) je skupina lidí, která společně plní nějaký úkol nebo chce dosáhnout určitý cíl, což je možné jen při spolupráci všech členů. (….) v podniku tvoří tým skupina spolupracovníků, kteří pracují na společném úkolu – pracovní skupina. </a:t>
            </a:r>
            <a:endParaRPr lang="cs-CZ" b="1" i="1" dirty="0">
              <a:solidFill>
                <a:schemeClr val="tx1"/>
              </a:solidFill>
            </a:endParaRPr>
          </a:p>
          <a:p>
            <a:r>
              <a:rPr lang="cs-CZ" b="1" i="1" dirty="0">
                <a:solidFill>
                  <a:schemeClr val="tx1"/>
                </a:solidFill>
              </a:rPr>
              <a:t>Mezigenerační, </a:t>
            </a:r>
            <a:r>
              <a:rPr lang="cs-CZ" b="1" i="1" dirty="0" err="1">
                <a:solidFill>
                  <a:schemeClr val="tx1"/>
                </a:solidFill>
              </a:rPr>
              <a:t>crossgenerační</a:t>
            </a:r>
            <a:r>
              <a:rPr lang="cs-CZ" b="1" i="1" dirty="0">
                <a:solidFill>
                  <a:schemeClr val="tx1"/>
                </a:solidFill>
              </a:rPr>
              <a:t> nebo multigenerační týmy</a:t>
            </a:r>
            <a:r>
              <a:rPr lang="cs-CZ" i="1" dirty="0"/>
              <a:t>, jsou synonyma pro pracovní kolektivy, ve kterých se potkávají zaměstnanci různých generací</a:t>
            </a:r>
          </a:p>
        </p:txBody>
      </p:sp>
    </p:spTree>
    <p:extLst>
      <p:ext uri="{BB962C8B-B14F-4D97-AF65-F5344CB8AC3E}">
        <p14:creationId xmlns:p14="http://schemas.microsoft.com/office/powerpoint/2010/main" val="397214888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1220</TotalTime>
  <Words>1650</Words>
  <Application>Microsoft Office PowerPoint</Application>
  <PresentationFormat>Širokoúhlá obrazovka</PresentationFormat>
  <Paragraphs>252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Arial CE</vt:lpstr>
      <vt:lpstr>Trebuchet MS</vt:lpstr>
      <vt:lpstr>ui-sans-serif</vt:lpstr>
      <vt:lpstr>Wingdings</vt:lpstr>
      <vt:lpstr>Wingdings 3</vt:lpstr>
      <vt:lpstr>Fazeta</vt:lpstr>
      <vt:lpstr>Mezigenerační spolupráce při zavádění nových informačních technologií na CS</vt:lpstr>
      <vt:lpstr>Úvod</vt:lpstr>
      <vt:lpstr>Implementace nové informační technologie</vt:lpstr>
      <vt:lpstr>Objednávky, žádanky</vt:lpstr>
      <vt:lpstr>Scanování čárových kódů, příslušenství</vt:lpstr>
      <vt:lpstr>Setovací karty  NOVĚ ELEKTRONICKÉ                                                          PŮVODNÍ  PDF                                                                    </vt:lpstr>
      <vt:lpstr>Mytí, sterilizace, výstup</vt:lpstr>
      <vt:lpstr>Zaškolení zaměstnanců</vt:lpstr>
      <vt:lpstr>Základní pojmy</vt:lpstr>
      <vt:lpstr>Specifika mezigeneračních týmů</vt:lpstr>
      <vt:lpstr>Specifika mezigeneračních týmů</vt:lpstr>
      <vt:lpstr>Charakteristiky generací</vt:lpstr>
      <vt:lpstr>Baby boomers</vt:lpstr>
      <vt:lpstr>Generace X </vt:lpstr>
      <vt:lpstr>Generace Y - Mileniálové</vt:lpstr>
      <vt:lpstr>Generace Z</vt:lpstr>
      <vt:lpstr>Profesní složení týmu na pracovišti CS </vt:lpstr>
      <vt:lpstr>Generační rozdělení  týmu na pracovišti CS</vt:lpstr>
      <vt:lpstr>Motivace vícegeneračního týmu</vt:lpstr>
      <vt:lpstr>Styly zapracování dle generací</vt:lpstr>
      <vt:lpstr>Styly zapracování dle generací</vt:lpstr>
      <vt:lpstr>Styly zapracování dle generací</vt:lpstr>
      <vt:lpstr>Styly zapracování dle generací</vt:lpstr>
      <vt:lpstr>Jak zvládat nové technologie?</vt:lpstr>
      <vt:lpstr>     Závěr</vt:lpstr>
      <vt:lpstr>Použité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Mezigenerační spolupráce při zavádění nových informačních technologií na CS</dc:title>
  <dc:creator>Petr Kadlec</dc:creator>
  <cp:lastModifiedBy>Petr Kadlec</cp:lastModifiedBy>
  <cp:revision>42</cp:revision>
  <dcterms:created xsi:type="dcterms:W3CDTF">2024-09-15T14:25:34Z</dcterms:created>
  <dcterms:modified xsi:type="dcterms:W3CDTF">2024-09-30T17:58:11Z</dcterms:modified>
</cp:coreProperties>
</file>